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57" r:id="rId4"/>
    <p:sldId id="259" r:id="rId5"/>
    <p:sldId id="260" r:id="rId6"/>
    <p:sldId id="261" r:id="rId7"/>
    <p:sldId id="263" r:id="rId8"/>
    <p:sldId id="262" r:id="rId9"/>
    <p:sldId id="264" r:id="rId10"/>
    <p:sldId id="266" r:id="rId11"/>
    <p:sldId id="267" r:id="rId12"/>
    <p:sldId id="268" r:id="rId13"/>
    <p:sldId id="269" r:id="rId14"/>
    <p:sldId id="265" r:id="rId15"/>
    <p:sldId id="270" r:id="rId16"/>
    <p:sldId id="271" r:id="rId17"/>
    <p:sldId id="272" r:id="rId18"/>
    <p:sldId id="273" r:id="rId19"/>
    <p:sldId id="274" r:id="rId20"/>
    <p:sldId id="276" r:id="rId21"/>
    <p:sldId id="277" r:id="rId22"/>
    <p:sldId id="278" r:id="rId23"/>
    <p:sldId id="279" r:id="rId24"/>
    <p:sldId id="280" r:id="rId25"/>
    <p:sldId id="281" r:id="rId26"/>
    <p:sldId id="282" r:id="rId27"/>
    <p:sldId id="283" r:id="rId28"/>
    <p:sldId id="284" r:id="rId29"/>
    <p:sldId id="285" r:id="rId30"/>
    <p:sldId id="286" r:id="rId31"/>
    <p:sldId id="287" r:id="rId32"/>
    <p:sldId id="288" r:id="rId33"/>
    <p:sldId id="289" r:id="rId34"/>
    <p:sldId id="290" r:id="rId35"/>
    <p:sldId id="291" r:id="rId36"/>
    <p:sldId id="292" r:id="rId37"/>
    <p:sldId id="293" r:id="rId3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37" d="100"/>
          <a:sy n="37" d="100"/>
        </p:scale>
        <p:origin x="1304" y="3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96EDFBAF-A159-4665-A47F-4A93D0124221}" type="datetimeFigureOut">
              <a:rPr lang="en-US" smtClean="0"/>
              <a:pPr/>
              <a:t>6/14/2023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27F6CC6-94C7-4180-9C78-62A804D9C168}"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6EDFBAF-A159-4665-A47F-4A93D0124221}" type="datetimeFigureOut">
              <a:rPr lang="en-US" smtClean="0"/>
              <a:pPr/>
              <a:t>6/14/2023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27F6CC6-94C7-4180-9C78-62A804D9C168}"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6EDFBAF-A159-4665-A47F-4A93D0124221}" type="datetimeFigureOut">
              <a:rPr lang="en-US" smtClean="0"/>
              <a:pPr/>
              <a:t>6/14/2023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27F6CC6-94C7-4180-9C78-62A804D9C168}"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6EDFBAF-A159-4665-A47F-4A93D0124221}" type="datetimeFigureOut">
              <a:rPr lang="en-US" smtClean="0"/>
              <a:pPr/>
              <a:t>6/14/2023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27F6CC6-94C7-4180-9C78-62A804D9C168}"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6EDFBAF-A159-4665-A47F-4A93D0124221}" type="datetimeFigureOut">
              <a:rPr lang="en-US" smtClean="0"/>
              <a:pPr/>
              <a:t>6/14/2023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27F6CC6-94C7-4180-9C78-62A804D9C168}"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6EDFBAF-A159-4665-A47F-4A93D0124221}" type="datetimeFigureOut">
              <a:rPr lang="en-US" smtClean="0"/>
              <a:pPr/>
              <a:t>6/14/2023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27F6CC6-94C7-4180-9C78-62A804D9C168}"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6EDFBAF-A159-4665-A47F-4A93D0124221}" type="datetimeFigureOut">
              <a:rPr lang="en-US" smtClean="0"/>
              <a:pPr/>
              <a:t>6/14/2023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27F6CC6-94C7-4180-9C78-62A804D9C168}"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6EDFBAF-A159-4665-A47F-4A93D0124221}" type="datetimeFigureOut">
              <a:rPr lang="en-US" smtClean="0"/>
              <a:pPr/>
              <a:t>6/14/2023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27F6CC6-94C7-4180-9C78-62A804D9C168}"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6EDFBAF-A159-4665-A47F-4A93D0124221}" type="datetimeFigureOut">
              <a:rPr lang="en-US" smtClean="0"/>
              <a:pPr/>
              <a:t>6/14/2023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27F6CC6-94C7-4180-9C78-62A804D9C168}"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6EDFBAF-A159-4665-A47F-4A93D0124221}" type="datetimeFigureOut">
              <a:rPr lang="en-US" smtClean="0"/>
              <a:pPr/>
              <a:t>6/14/2023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27F6CC6-94C7-4180-9C78-62A804D9C168}"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6EDFBAF-A159-4665-A47F-4A93D0124221}" type="datetimeFigureOut">
              <a:rPr lang="en-US" smtClean="0"/>
              <a:pPr/>
              <a:t>6/14/2023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27F6CC6-94C7-4180-9C78-62A804D9C168}"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6EDFBAF-A159-4665-A47F-4A93D0124221}" type="datetimeFigureOut">
              <a:rPr lang="en-US" smtClean="0"/>
              <a:pPr/>
              <a:t>6/14/2023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27F6CC6-94C7-4180-9C78-62A804D9C168}"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Unit 1(Cont)</a:t>
            </a:r>
          </a:p>
        </p:txBody>
      </p:sp>
      <p:sp>
        <p:nvSpPr>
          <p:cNvPr id="3" name="Subtitle 2"/>
          <p:cNvSpPr>
            <a:spLocks noGrp="1"/>
          </p:cNvSpPr>
          <p:nvPr>
            <p:ph type="subTitle" idx="1"/>
          </p:nvPr>
        </p:nvSpPr>
        <p:spPr/>
        <p:txBody>
          <a:bodyPr/>
          <a:lstStyle/>
          <a:p>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Pragmatic Software Cost Estimation</a:t>
            </a:r>
          </a:p>
        </p:txBody>
      </p:sp>
      <p:sp>
        <p:nvSpPr>
          <p:cNvPr id="3" name="Content Placeholder 2"/>
          <p:cNvSpPr>
            <a:spLocks noGrp="1"/>
          </p:cNvSpPr>
          <p:nvPr>
            <p:ph idx="1"/>
          </p:nvPr>
        </p:nvSpPr>
        <p:spPr/>
        <p:txBody>
          <a:bodyPr>
            <a:normAutofit fontScale="77500" lnSpcReduction="20000"/>
          </a:bodyPr>
          <a:lstStyle/>
          <a:p>
            <a:r>
              <a:rPr lang="en-US" dirty="0"/>
              <a:t>One critical problem in software cost estimation is a lack of well-documented case studies of projects that used  an iterative development approach. </a:t>
            </a:r>
          </a:p>
          <a:p>
            <a:endParaRPr lang="en-US" dirty="0"/>
          </a:p>
          <a:p>
            <a:r>
              <a:rPr lang="en-US" dirty="0"/>
              <a:t>Software industry has inconsistently defined metrics or atomic units of measure, the data from actual projects are highly suspect in terms of consistency and comparability.</a:t>
            </a:r>
          </a:p>
          <a:p>
            <a:endParaRPr lang="en-US" dirty="0"/>
          </a:p>
          <a:p>
            <a:r>
              <a:rPr lang="en-US" dirty="0"/>
              <a:t> It is hard enough to collect a homogeneous set of project data within one organization; it is extremely difficult to homogenize data across different organizations with different processes, languages, domains, and so on. </a:t>
            </a:r>
            <a:br>
              <a:rPr lang="en-US" dirty="0"/>
            </a:br>
            <a:endParaRPr lang="en-US"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Pragmatic Software Cost Estimation</a:t>
            </a:r>
          </a:p>
        </p:txBody>
      </p:sp>
      <p:sp>
        <p:nvSpPr>
          <p:cNvPr id="3" name="Content Placeholder 2"/>
          <p:cNvSpPr>
            <a:spLocks noGrp="1"/>
          </p:cNvSpPr>
          <p:nvPr>
            <p:ph idx="1"/>
          </p:nvPr>
        </p:nvSpPr>
        <p:spPr/>
        <p:txBody>
          <a:bodyPr>
            <a:normAutofit fontScale="85000" lnSpcReduction="20000"/>
          </a:bodyPr>
          <a:lstStyle/>
          <a:p>
            <a:pPr>
              <a:buNone/>
            </a:pPr>
            <a:r>
              <a:rPr lang="en-US" dirty="0"/>
              <a:t>	There have been many debates among developers and vendors of software cost estimation models and tools.</a:t>
            </a:r>
          </a:p>
          <a:p>
            <a:pPr>
              <a:buNone/>
            </a:pPr>
            <a:br>
              <a:rPr lang="en-US" dirty="0"/>
            </a:br>
            <a:r>
              <a:rPr lang="en-US" dirty="0"/>
              <a:t>Three topics of these debates are of particular interest here:</a:t>
            </a:r>
          </a:p>
          <a:p>
            <a:pPr>
              <a:buNone/>
            </a:pPr>
            <a:br>
              <a:rPr lang="en-US" dirty="0"/>
            </a:br>
            <a:r>
              <a:rPr lang="en-US" dirty="0"/>
              <a:t>1. Which cost estimation model to use?</a:t>
            </a:r>
            <a:br>
              <a:rPr lang="en-US" dirty="0"/>
            </a:br>
            <a:r>
              <a:rPr lang="en-US" dirty="0"/>
              <a:t>2. Whether to measure software size in source lines of code or function points.</a:t>
            </a:r>
            <a:br>
              <a:rPr lang="en-US" dirty="0"/>
            </a:br>
            <a:r>
              <a:rPr lang="en-US" dirty="0"/>
              <a:t>3. What constitutes a good estimate? </a:t>
            </a:r>
            <a:br>
              <a:rPr lang="en-US" dirty="0"/>
            </a:br>
            <a:r>
              <a:rPr lang="en-US" dirty="0"/>
              <a:t> </a:t>
            </a:r>
            <a:br>
              <a:rPr lang="en-US" dirty="0"/>
            </a:br>
            <a:endParaRPr 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Pragmatic Software Cost Estimation</a:t>
            </a:r>
          </a:p>
        </p:txBody>
      </p:sp>
      <p:sp>
        <p:nvSpPr>
          <p:cNvPr id="3" name="Content Placeholder 2"/>
          <p:cNvSpPr>
            <a:spLocks noGrp="1"/>
          </p:cNvSpPr>
          <p:nvPr>
            <p:ph idx="1"/>
          </p:nvPr>
        </p:nvSpPr>
        <p:spPr>
          <a:xfrm>
            <a:off x="457200" y="1828800"/>
            <a:ext cx="8229600" cy="4724400"/>
          </a:xfrm>
        </p:spPr>
        <p:txBody>
          <a:bodyPr>
            <a:normAutofit fontScale="40000" lnSpcReduction="20000"/>
          </a:bodyPr>
          <a:lstStyle/>
          <a:p>
            <a:r>
              <a:rPr lang="en-US" sz="4200" dirty="0">
                <a:latin typeface="Times New Roman" pitchFamily="18" charset="0"/>
                <a:cs typeface="Times New Roman" pitchFamily="18" charset="0"/>
              </a:rPr>
              <a:t>There are several popular cost estimation models (such as COCOMO, CHECKPOINT, ESTIMACS, Knowledge Plan, Price-S, </a:t>
            </a:r>
            <a:r>
              <a:rPr lang="en-US" sz="4200" dirty="0" err="1">
                <a:latin typeface="Times New Roman" pitchFamily="18" charset="0"/>
                <a:cs typeface="Times New Roman" pitchFamily="18" charset="0"/>
              </a:rPr>
              <a:t>ProQMS</a:t>
            </a:r>
            <a:r>
              <a:rPr lang="en-US" sz="4200" dirty="0">
                <a:latin typeface="Times New Roman" pitchFamily="18" charset="0"/>
                <a:cs typeface="Times New Roman" pitchFamily="18" charset="0"/>
              </a:rPr>
              <a:t>, SEER, SLIM, SOFTCOST, and SPQR/20), CO COMO is also one of the most open and well-documented cost estimation models. </a:t>
            </a:r>
          </a:p>
          <a:p>
            <a:endParaRPr lang="en-US" sz="4200" dirty="0">
              <a:latin typeface="Times New Roman" pitchFamily="18" charset="0"/>
              <a:cs typeface="Times New Roman" pitchFamily="18" charset="0"/>
            </a:endParaRPr>
          </a:p>
          <a:p>
            <a:r>
              <a:rPr lang="en-US" sz="4200" dirty="0">
                <a:latin typeface="Times New Roman" pitchFamily="18" charset="0"/>
                <a:cs typeface="Times New Roman" pitchFamily="18" charset="0"/>
              </a:rPr>
              <a:t>The general accuracy of conventional cost models (such as COCOMO) has been described as "within 20% of actual, 70% of the time.</a:t>
            </a:r>
          </a:p>
          <a:p>
            <a:endParaRPr lang="en-US" sz="4200" dirty="0">
              <a:latin typeface="Times New Roman" pitchFamily="18" charset="0"/>
              <a:cs typeface="Times New Roman" pitchFamily="18" charset="0"/>
            </a:endParaRPr>
          </a:p>
          <a:p>
            <a:r>
              <a:rPr lang="en-US" sz="4200" dirty="0">
                <a:latin typeface="Times New Roman" pitchFamily="18" charset="0"/>
                <a:cs typeface="Times New Roman" pitchFamily="18" charset="0"/>
              </a:rPr>
              <a:t>" Most real-world use of cost models is bottom-up (substantiating a target cost) rather than top-down (estimating the "should" cost).</a:t>
            </a:r>
          </a:p>
          <a:p>
            <a:pPr>
              <a:buNone/>
            </a:pPr>
            <a:r>
              <a:rPr lang="en-US" sz="4200" dirty="0">
                <a:latin typeface="Times New Roman" pitchFamily="18" charset="0"/>
                <a:cs typeface="Times New Roman" pitchFamily="18" charset="0"/>
              </a:rPr>
              <a:t> </a:t>
            </a:r>
          </a:p>
          <a:p>
            <a:r>
              <a:rPr lang="en-US" sz="4200" dirty="0">
                <a:latin typeface="Times New Roman" pitchFamily="18" charset="0"/>
                <a:cs typeface="Times New Roman" pitchFamily="18" charset="0"/>
              </a:rPr>
              <a:t>The software project manager defines the target cost of the software, and then manipulates the parameters and sizing until the target cost can be justified. </a:t>
            </a:r>
          </a:p>
          <a:p>
            <a:endParaRPr lang="en-US" sz="4200" dirty="0">
              <a:latin typeface="Times New Roman" pitchFamily="18" charset="0"/>
              <a:cs typeface="Times New Roman" pitchFamily="18" charset="0"/>
            </a:endParaRPr>
          </a:p>
          <a:p>
            <a:r>
              <a:rPr lang="en-US" sz="4200" dirty="0">
                <a:latin typeface="Times New Roman" pitchFamily="18" charset="0"/>
                <a:cs typeface="Times New Roman" pitchFamily="18" charset="0"/>
              </a:rPr>
              <a:t>The rationale for the target cost maybe </a:t>
            </a:r>
            <a:r>
              <a:rPr lang="en-US" sz="4200" i="1" dirty="0">
                <a:latin typeface="Times New Roman" pitchFamily="18" charset="0"/>
                <a:cs typeface="Times New Roman" pitchFamily="18" charset="0"/>
              </a:rPr>
              <a:t>to </a:t>
            </a:r>
            <a:r>
              <a:rPr lang="en-US" sz="4200" dirty="0">
                <a:latin typeface="Times New Roman" pitchFamily="18" charset="0"/>
                <a:cs typeface="Times New Roman" pitchFamily="18" charset="0"/>
              </a:rPr>
              <a:t>win a proposal, to solicit customer funding, to attain internal corporate funding, or to achieve some other goal. </a:t>
            </a:r>
            <a:br>
              <a:rPr lang="en-US" sz="4200" dirty="0">
                <a:latin typeface="Times New Roman" pitchFamily="18" charset="0"/>
                <a:cs typeface="Times New Roman" pitchFamily="18" charset="0"/>
              </a:rPr>
            </a:br>
            <a:r>
              <a:rPr lang="en-US" sz="4200" dirty="0">
                <a:latin typeface="Times New Roman" pitchFamily="18" charset="0"/>
                <a:cs typeface="Times New Roman" pitchFamily="18" charset="0"/>
              </a:rPr>
              <a:t> </a:t>
            </a:r>
            <a:br>
              <a:rPr lang="en-US" dirty="0"/>
            </a:br>
            <a:r>
              <a:rPr lang="en-US" dirty="0"/>
              <a:t> </a:t>
            </a:r>
            <a:br>
              <a:rPr lang="en-US" dirty="0"/>
            </a:br>
            <a:r>
              <a:rPr lang="en-US" dirty="0"/>
              <a:t> </a:t>
            </a:r>
            <a:br>
              <a:rPr lang="en-US" dirty="0"/>
            </a:br>
            <a:r>
              <a:rPr lang="en-US" dirty="0"/>
              <a:t> </a:t>
            </a:r>
            <a:br>
              <a:rPr lang="en-US" dirty="0"/>
            </a:br>
            <a:endParaRPr lang="en-US"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Pragmatic Software Cost Estimation</a:t>
            </a:r>
          </a:p>
        </p:txBody>
      </p:sp>
      <p:sp>
        <p:nvSpPr>
          <p:cNvPr id="3" name="Content Placeholder 2"/>
          <p:cNvSpPr>
            <a:spLocks noGrp="1"/>
          </p:cNvSpPr>
          <p:nvPr>
            <p:ph idx="1"/>
          </p:nvPr>
        </p:nvSpPr>
        <p:spPr>
          <a:xfrm>
            <a:off x="457200" y="1371600"/>
            <a:ext cx="8229600" cy="5486400"/>
          </a:xfrm>
        </p:spPr>
        <p:txBody>
          <a:bodyPr>
            <a:normAutofit fontScale="32500" lnSpcReduction="20000"/>
          </a:bodyPr>
          <a:lstStyle/>
          <a:p>
            <a:pPr>
              <a:buFont typeface="Wingdings" pitchFamily="2" charset="2"/>
              <a:buChar char="Ø"/>
            </a:pPr>
            <a:r>
              <a:rPr lang="en-US" sz="5500" dirty="0">
                <a:latin typeface="Times New Roman" pitchFamily="18" charset="0"/>
                <a:cs typeface="Times New Roman" pitchFamily="18" charset="0"/>
              </a:rPr>
              <a:t>The process described in Figure 2-3 is not all bad. In fact, it is absolutely necessary to analyze the cost risks and understand the sensitivities and trade-offs objectively. </a:t>
            </a:r>
          </a:p>
          <a:p>
            <a:pPr>
              <a:buFont typeface="Wingdings" pitchFamily="2" charset="2"/>
              <a:buChar char="Ø"/>
            </a:pPr>
            <a:endParaRPr lang="en-US" sz="5500" dirty="0">
              <a:latin typeface="Times New Roman" pitchFamily="18" charset="0"/>
              <a:cs typeface="Times New Roman" pitchFamily="18" charset="0"/>
            </a:endParaRPr>
          </a:p>
          <a:p>
            <a:pPr>
              <a:buFont typeface="Wingdings" pitchFamily="2" charset="2"/>
              <a:buChar char="Ø"/>
            </a:pPr>
            <a:r>
              <a:rPr lang="en-US" sz="5500" dirty="0">
                <a:latin typeface="Times New Roman" pitchFamily="18" charset="0"/>
                <a:cs typeface="Times New Roman" pitchFamily="18" charset="0"/>
              </a:rPr>
              <a:t>It forces the software project manager to examine the risks associated with achieving the target costs and to discuss this information with other stakeholders.</a:t>
            </a:r>
          </a:p>
          <a:p>
            <a:pPr>
              <a:buNone/>
            </a:pPr>
            <a:br>
              <a:rPr lang="en-US" sz="5500" dirty="0">
                <a:latin typeface="Times New Roman" pitchFamily="18" charset="0"/>
                <a:cs typeface="Times New Roman" pitchFamily="18" charset="0"/>
              </a:rPr>
            </a:br>
            <a:r>
              <a:rPr lang="en-US" sz="5500" dirty="0">
                <a:latin typeface="Times New Roman" pitchFamily="18" charset="0"/>
                <a:cs typeface="Times New Roman" pitchFamily="18" charset="0"/>
              </a:rPr>
              <a:t>A good software cost estimate has the following attributes:</a:t>
            </a:r>
          </a:p>
          <a:p>
            <a:pPr>
              <a:buNone/>
            </a:pPr>
            <a:endParaRPr lang="en-US" sz="5500" dirty="0">
              <a:latin typeface="Times New Roman" pitchFamily="18" charset="0"/>
              <a:cs typeface="Times New Roman" pitchFamily="18" charset="0"/>
            </a:endParaRPr>
          </a:p>
          <a:p>
            <a:pPr>
              <a:buFont typeface="Wingdings" pitchFamily="2" charset="2"/>
              <a:buChar char="ü"/>
            </a:pPr>
            <a:r>
              <a:rPr lang="en-US" sz="5500" dirty="0">
                <a:latin typeface="Times New Roman" pitchFamily="18" charset="0"/>
                <a:cs typeface="Times New Roman" pitchFamily="18" charset="0"/>
              </a:rPr>
              <a:t> It is conceived and supported by the project manager, architecture team, development team, and test team accountable for performing the work.</a:t>
            </a:r>
          </a:p>
          <a:p>
            <a:pPr>
              <a:buFont typeface="Wingdings" pitchFamily="2" charset="2"/>
              <a:buChar char="ü"/>
            </a:pPr>
            <a:r>
              <a:rPr lang="en-US" sz="5500" dirty="0">
                <a:latin typeface="Times New Roman" pitchFamily="18" charset="0"/>
                <a:cs typeface="Times New Roman" pitchFamily="18" charset="0"/>
              </a:rPr>
              <a:t> It is accepted by all stakeholders as ambitious but realizable.</a:t>
            </a:r>
          </a:p>
          <a:p>
            <a:pPr>
              <a:buFont typeface="Wingdings" pitchFamily="2" charset="2"/>
              <a:buChar char="ü"/>
            </a:pPr>
            <a:r>
              <a:rPr lang="en-US" sz="5500" dirty="0">
                <a:latin typeface="Times New Roman" pitchFamily="18" charset="0"/>
                <a:cs typeface="Times New Roman" pitchFamily="18" charset="0"/>
              </a:rPr>
              <a:t>It is based on a well-defined software cost model with a credible basis.</a:t>
            </a:r>
          </a:p>
          <a:p>
            <a:pPr>
              <a:buFont typeface="Wingdings" pitchFamily="2" charset="2"/>
              <a:buChar char="ü"/>
            </a:pPr>
            <a:r>
              <a:rPr lang="en-US" sz="5500" dirty="0">
                <a:latin typeface="Times New Roman" pitchFamily="18" charset="0"/>
                <a:cs typeface="Times New Roman" pitchFamily="18" charset="0"/>
              </a:rPr>
              <a:t> It is based on a database of relevant project experience that includes similar processes, similar technologies, similar environments, similar quality requirements, and similar people.</a:t>
            </a:r>
          </a:p>
          <a:p>
            <a:pPr>
              <a:buFont typeface="Wingdings" pitchFamily="2" charset="2"/>
              <a:buChar char="ü"/>
            </a:pPr>
            <a:r>
              <a:rPr lang="en-US" sz="5500" dirty="0">
                <a:latin typeface="Times New Roman" pitchFamily="18" charset="0"/>
                <a:cs typeface="Times New Roman" pitchFamily="18" charset="0"/>
              </a:rPr>
              <a:t> It is defined in enough detail so that its key risk areas are understood and the probability of success is objectively assessed.</a:t>
            </a:r>
          </a:p>
          <a:p>
            <a:pPr>
              <a:buNone/>
            </a:pPr>
            <a:br>
              <a:rPr lang="en-US" sz="3500" dirty="0">
                <a:latin typeface="Times New Roman" pitchFamily="18" charset="0"/>
                <a:cs typeface="Times New Roman" pitchFamily="18" charset="0"/>
              </a:rPr>
            </a:br>
            <a:r>
              <a:rPr lang="en-US" sz="3500" dirty="0">
                <a:latin typeface="Times New Roman" pitchFamily="18" charset="0"/>
                <a:cs typeface="Times New Roman" pitchFamily="18" charset="0"/>
              </a:rPr>
              <a:t> </a:t>
            </a:r>
            <a:br>
              <a:rPr lang="en-US" sz="3500" dirty="0">
                <a:latin typeface="Times New Roman" pitchFamily="18" charset="0"/>
                <a:cs typeface="Times New Roman" pitchFamily="18" charset="0"/>
              </a:rPr>
            </a:br>
            <a:r>
              <a:rPr lang="en-US" sz="3500" dirty="0">
                <a:latin typeface="Times New Roman" pitchFamily="18" charset="0"/>
                <a:cs typeface="Times New Roman" pitchFamily="18" charset="0"/>
              </a:rPr>
              <a:t> </a:t>
            </a:r>
            <a:br>
              <a:rPr lang="en-US" dirty="0"/>
            </a:br>
            <a:r>
              <a:rPr lang="en-US" dirty="0"/>
              <a:t> </a:t>
            </a:r>
            <a:br>
              <a:rPr lang="en-US" dirty="0"/>
            </a:br>
            <a:r>
              <a:rPr lang="en-US" dirty="0"/>
              <a:t> </a:t>
            </a:r>
            <a:br>
              <a:rPr lang="en-US" dirty="0"/>
            </a:br>
            <a:endParaRPr lang="en-US"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868362"/>
          </a:xfrm>
        </p:spPr>
        <p:txBody>
          <a:bodyPr>
            <a:normAutofit fontScale="90000"/>
          </a:bodyPr>
          <a:lstStyle/>
          <a:p>
            <a:r>
              <a:rPr lang="en-US" dirty="0"/>
              <a:t>Pragmatic Software Cost Estimation </a:t>
            </a:r>
            <a:br>
              <a:rPr lang="en-US" dirty="0"/>
            </a:br>
            <a:endParaRPr lang="en-US" dirty="0"/>
          </a:p>
        </p:txBody>
      </p:sp>
      <p:pic>
        <p:nvPicPr>
          <p:cNvPr id="3074" name="Picture 2"/>
          <p:cNvPicPr>
            <a:picLocks noGrp="1" noChangeAspect="1" noChangeArrowheads="1"/>
          </p:cNvPicPr>
          <p:nvPr>
            <p:ph idx="1"/>
          </p:nvPr>
        </p:nvPicPr>
        <p:blipFill>
          <a:blip r:embed="rId2"/>
          <a:srcRect/>
          <a:stretch>
            <a:fillRect/>
          </a:stretch>
        </p:blipFill>
        <p:spPr bwMode="auto">
          <a:xfrm>
            <a:off x="671512" y="1143000"/>
            <a:ext cx="7800975" cy="4715669"/>
          </a:xfrm>
          <a:prstGeom prst="rect">
            <a:avLst/>
          </a:prstGeom>
          <a:noFill/>
          <a:ln w="9525">
            <a:noFill/>
            <a:miter lim="800000"/>
            <a:headEnd/>
            <a:tailEnd/>
          </a:ln>
          <a:effec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t>Improving Software Economics</a:t>
            </a:r>
            <a:r>
              <a:rPr lang="en-US" dirty="0"/>
              <a:t> </a:t>
            </a:r>
            <a:br>
              <a:rPr lang="en-US" dirty="0"/>
            </a:br>
            <a:endParaRPr lang="en-US" dirty="0"/>
          </a:p>
        </p:txBody>
      </p:sp>
      <p:sp>
        <p:nvSpPr>
          <p:cNvPr id="3" name="Content Placeholder 2"/>
          <p:cNvSpPr>
            <a:spLocks noGrp="1"/>
          </p:cNvSpPr>
          <p:nvPr>
            <p:ph idx="1"/>
          </p:nvPr>
        </p:nvSpPr>
        <p:spPr>
          <a:xfrm>
            <a:off x="457200" y="1371600"/>
            <a:ext cx="8229600" cy="5105400"/>
          </a:xfrm>
        </p:spPr>
        <p:txBody>
          <a:bodyPr>
            <a:normAutofit fontScale="92500" lnSpcReduction="20000"/>
          </a:bodyPr>
          <a:lstStyle/>
          <a:p>
            <a:pPr>
              <a:buNone/>
            </a:pPr>
            <a:r>
              <a:rPr lang="en-US" b="1" dirty="0"/>
              <a:t>Five basic parameters </a:t>
            </a:r>
            <a:r>
              <a:rPr lang="en-US" dirty="0"/>
              <a:t>of the software cost model </a:t>
            </a:r>
          </a:p>
          <a:p>
            <a:pPr>
              <a:buNone/>
            </a:pPr>
            <a:r>
              <a:rPr lang="en-US" dirty="0"/>
              <a:t>are</a:t>
            </a:r>
          </a:p>
          <a:p>
            <a:r>
              <a:rPr lang="en-US" dirty="0"/>
              <a:t>Reducing the </a:t>
            </a:r>
            <a:r>
              <a:rPr lang="en-US" b="1" i="1" dirty="0"/>
              <a:t>size </a:t>
            </a:r>
            <a:r>
              <a:rPr lang="en-US" dirty="0"/>
              <a:t>or complexity of what needs to be developed.</a:t>
            </a:r>
          </a:p>
          <a:p>
            <a:r>
              <a:rPr lang="en-US" dirty="0"/>
              <a:t>Improving the development </a:t>
            </a:r>
            <a:r>
              <a:rPr lang="en-US" b="1" i="1" dirty="0"/>
              <a:t>process.</a:t>
            </a:r>
          </a:p>
          <a:p>
            <a:r>
              <a:rPr lang="en-US" dirty="0"/>
              <a:t>Using more-skilled </a:t>
            </a:r>
            <a:r>
              <a:rPr lang="en-US" b="1" i="1" dirty="0"/>
              <a:t>personnel </a:t>
            </a:r>
            <a:r>
              <a:rPr lang="en-US" dirty="0"/>
              <a:t>and better teams (not necessarily the same thing).</a:t>
            </a:r>
          </a:p>
          <a:p>
            <a:r>
              <a:rPr lang="en-US" dirty="0"/>
              <a:t>Using better </a:t>
            </a:r>
            <a:r>
              <a:rPr lang="en-US" b="1" i="1" dirty="0"/>
              <a:t>environments </a:t>
            </a:r>
            <a:r>
              <a:rPr lang="en-US" dirty="0"/>
              <a:t>(tools to automate the process).</a:t>
            </a:r>
          </a:p>
          <a:p>
            <a:r>
              <a:rPr lang="en-US" dirty="0"/>
              <a:t>Trading off or backing off on </a:t>
            </a:r>
            <a:r>
              <a:rPr lang="en-US" b="1" i="1" dirty="0"/>
              <a:t>quality </a:t>
            </a:r>
            <a:r>
              <a:rPr lang="en-US" dirty="0"/>
              <a:t>thresholds </a:t>
            </a:r>
            <a:br>
              <a:rPr lang="en-US" dirty="0"/>
            </a:br>
            <a:endParaRPr lang="en-US"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Grp="1" noChangeAspect="1" noChangeArrowheads="1"/>
          </p:cNvPicPr>
          <p:nvPr>
            <p:ph idx="1"/>
          </p:nvPr>
        </p:nvPicPr>
        <p:blipFill>
          <a:blip r:embed="rId2"/>
          <a:srcRect/>
          <a:stretch>
            <a:fillRect/>
          </a:stretch>
        </p:blipFill>
        <p:spPr bwMode="auto">
          <a:xfrm>
            <a:off x="1066800" y="533400"/>
            <a:ext cx="7052359" cy="5973763"/>
          </a:xfrm>
          <a:prstGeom prst="rect">
            <a:avLst/>
          </a:prstGeom>
          <a:noFill/>
          <a:ln w="9525">
            <a:noFill/>
            <a:miter lim="800000"/>
            <a:headEnd/>
            <a:tailEnd/>
          </a:ln>
          <a:effec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t>REDUCING SOFTWARE PRODUCT SIZE</a:t>
            </a:r>
            <a:r>
              <a:rPr lang="en-US" dirty="0"/>
              <a:t> </a:t>
            </a:r>
            <a:br>
              <a:rPr lang="en-US" dirty="0"/>
            </a:br>
            <a:endParaRPr lang="en-US" dirty="0"/>
          </a:p>
        </p:txBody>
      </p:sp>
      <p:sp>
        <p:nvSpPr>
          <p:cNvPr id="3" name="Content Placeholder 2"/>
          <p:cNvSpPr>
            <a:spLocks noGrp="1"/>
          </p:cNvSpPr>
          <p:nvPr>
            <p:ph idx="1"/>
          </p:nvPr>
        </p:nvSpPr>
        <p:spPr>
          <a:xfrm>
            <a:off x="457200" y="1066800"/>
            <a:ext cx="8229600" cy="5059363"/>
          </a:xfrm>
        </p:spPr>
        <p:txBody>
          <a:bodyPr>
            <a:normAutofit fontScale="77500" lnSpcReduction="20000"/>
          </a:bodyPr>
          <a:lstStyle/>
          <a:p>
            <a:pPr algn="just"/>
            <a:r>
              <a:rPr lang="en-US" dirty="0"/>
              <a:t>The most significant way to improve  affordability and return on investment (ROI) is usually to produce a product that achieves the design goals with the minimum amount of human-generated source material. </a:t>
            </a:r>
          </a:p>
          <a:p>
            <a:pPr algn="just"/>
            <a:endParaRPr lang="en-US" b="1" i="1" dirty="0"/>
          </a:p>
          <a:p>
            <a:pPr algn="just"/>
            <a:r>
              <a:rPr lang="en-US" b="1" i="1" dirty="0"/>
              <a:t>Component-based development </a:t>
            </a:r>
            <a:r>
              <a:rPr lang="en-US" dirty="0"/>
              <a:t>is introduced as the general term for reducing the "</a:t>
            </a:r>
            <a:r>
              <a:rPr lang="en-US" b="1" dirty="0"/>
              <a:t>source</a:t>
            </a:r>
            <a:r>
              <a:rPr lang="en-US" dirty="0"/>
              <a:t>" language size to achieve a software solution.</a:t>
            </a:r>
          </a:p>
          <a:p>
            <a:pPr algn="just">
              <a:buNone/>
            </a:pPr>
            <a:r>
              <a:rPr lang="en-US" dirty="0"/>
              <a:t> </a:t>
            </a:r>
          </a:p>
          <a:p>
            <a:pPr algn="just"/>
            <a:r>
              <a:rPr lang="en-US" b="1" dirty="0"/>
              <a:t>Reuse</a:t>
            </a:r>
            <a:r>
              <a:rPr lang="en-US" dirty="0"/>
              <a:t>, object-oriented technology, automatic code production, and higher order programming languages are all focused on achieving a given system with fewer lines of human-specified source directives (statements).</a:t>
            </a:r>
            <a:br>
              <a:rPr lang="en-US" dirty="0"/>
            </a:br>
            <a:br>
              <a:rPr lang="en-US" dirty="0"/>
            </a:br>
            <a:endParaRPr lang="en-US"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t>REDUCING SOFTWARE PRODUCT SIZE</a:t>
            </a:r>
            <a:r>
              <a:rPr lang="en-US" dirty="0"/>
              <a:t> </a:t>
            </a:r>
            <a:br>
              <a:rPr lang="en-US" dirty="0"/>
            </a:br>
            <a:endParaRPr lang="en-US" dirty="0"/>
          </a:p>
        </p:txBody>
      </p:sp>
      <p:sp>
        <p:nvSpPr>
          <p:cNvPr id="3" name="Content Placeholder 2"/>
          <p:cNvSpPr>
            <a:spLocks noGrp="1"/>
          </p:cNvSpPr>
          <p:nvPr>
            <p:ph idx="1"/>
          </p:nvPr>
        </p:nvSpPr>
        <p:spPr>
          <a:xfrm>
            <a:off x="457200" y="1524000"/>
            <a:ext cx="8229600" cy="4953000"/>
          </a:xfrm>
        </p:spPr>
        <p:txBody>
          <a:bodyPr>
            <a:normAutofit fontScale="55000" lnSpcReduction="20000"/>
          </a:bodyPr>
          <a:lstStyle/>
          <a:p>
            <a:r>
              <a:rPr lang="en-US" sz="3800" dirty="0"/>
              <a:t>Size reduction is the primary motivation behind improvements in higher order languages (such as C++, </a:t>
            </a:r>
            <a:r>
              <a:rPr lang="en-US" sz="3800" dirty="0" err="1"/>
              <a:t>Ada</a:t>
            </a:r>
            <a:r>
              <a:rPr lang="en-US" sz="3800" dirty="0"/>
              <a:t> 95,Java, Visual Basic), automatic code generators (CASE tools, visual modeling tools, GUI builders).</a:t>
            </a:r>
          </a:p>
          <a:p>
            <a:endParaRPr lang="en-US" sz="3800" dirty="0"/>
          </a:p>
          <a:p>
            <a:r>
              <a:rPr lang="en-US" sz="3800" dirty="0"/>
              <a:t>Reuse of </a:t>
            </a:r>
            <a:r>
              <a:rPr lang="en-US" sz="3800" b="1" dirty="0"/>
              <a:t>commercial components </a:t>
            </a:r>
            <a:r>
              <a:rPr lang="en-US" sz="3800" dirty="0"/>
              <a:t>(operating systems, windowing environments, database management systems, middleware, networks),  and object-oriented technologies (Unified Modeling Language, visual modeling tools, architecture frameworks).</a:t>
            </a:r>
          </a:p>
          <a:p>
            <a:pPr>
              <a:buNone/>
            </a:pPr>
            <a:endParaRPr lang="en-US" sz="3800" dirty="0"/>
          </a:p>
          <a:p>
            <a:r>
              <a:rPr lang="en-US" sz="3800" dirty="0"/>
              <a:t>The reduction is defined in terms of human-generated source material. </a:t>
            </a:r>
          </a:p>
          <a:p>
            <a:pPr>
              <a:buNone/>
            </a:pPr>
            <a:endParaRPr lang="en-US" sz="3800" dirty="0"/>
          </a:p>
          <a:p>
            <a:r>
              <a:rPr lang="en-US" sz="3800" dirty="0"/>
              <a:t>In general, when size-reducing technologies are used, they reduce the number of human-generated source lines. </a:t>
            </a:r>
            <a:br>
              <a:rPr lang="en-US" dirty="0"/>
            </a:br>
            <a:br>
              <a:rPr lang="en-US" dirty="0"/>
            </a:br>
            <a:br>
              <a:rPr lang="en-US" dirty="0"/>
            </a:br>
            <a:endParaRPr lang="en-US"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t>REDUCING SOFTWARE PRODUCT SIZE</a:t>
            </a:r>
            <a:r>
              <a:rPr lang="en-US" dirty="0"/>
              <a:t> </a:t>
            </a:r>
            <a:br>
              <a:rPr lang="en-US" dirty="0"/>
            </a:br>
            <a:endParaRPr lang="en-US" dirty="0"/>
          </a:p>
        </p:txBody>
      </p:sp>
      <p:sp>
        <p:nvSpPr>
          <p:cNvPr id="3" name="Content Placeholder 2"/>
          <p:cNvSpPr>
            <a:spLocks noGrp="1"/>
          </p:cNvSpPr>
          <p:nvPr>
            <p:ph idx="1"/>
          </p:nvPr>
        </p:nvSpPr>
        <p:spPr>
          <a:xfrm>
            <a:off x="457200" y="1066800"/>
            <a:ext cx="8229600" cy="5638800"/>
          </a:xfrm>
        </p:spPr>
        <p:txBody>
          <a:bodyPr>
            <a:normAutofit fontScale="70000" lnSpcReduction="20000"/>
          </a:bodyPr>
          <a:lstStyle/>
          <a:p>
            <a:pPr>
              <a:buNone/>
            </a:pPr>
            <a:r>
              <a:rPr lang="en-US" b="1" dirty="0"/>
              <a:t>LANGUAGES</a:t>
            </a:r>
          </a:p>
          <a:p>
            <a:pPr>
              <a:buNone/>
            </a:pPr>
            <a:endParaRPr lang="en-US" b="1" dirty="0"/>
          </a:p>
          <a:p>
            <a:r>
              <a:rPr lang="en-US" dirty="0"/>
              <a:t>Universal function points (UFPs1) are useful estimators for language-independent, early life-cycle estimates.</a:t>
            </a:r>
          </a:p>
          <a:p>
            <a:endParaRPr lang="en-US" dirty="0"/>
          </a:p>
          <a:p>
            <a:r>
              <a:rPr lang="en-US" dirty="0"/>
              <a:t>The basic units of function points are external user inputs, external outputs, internal logical data groups, external data interfaces, and external inquiries. </a:t>
            </a:r>
          </a:p>
          <a:p>
            <a:pPr>
              <a:buNone/>
            </a:pPr>
            <a:endParaRPr lang="en-US" dirty="0"/>
          </a:p>
          <a:p>
            <a:r>
              <a:rPr lang="en-US" dirty="0"/>
              <a:t>SLOC metrics are useful estimators for software after a candidate solution is formulated and an implementation language is known. </a:t>
            </a:r>
          </a:p>
          <a:p>
            <a:endParaRPr lang="en-US" dirty="0"/>
          </a:p>
          <a:p>
            <a:r>
              <a:rPr lang="en-US" dirty="0"/>
              <a:t>Substantial data have been documented relating SLOC to function points. </a:t>
            </a:r>
            <a:br>
              <a:rPr lang="en-US" dirty="0"/>
            </a:br>
            <a:br>
              <a:rPr lang="en-US" dirty="0"/>
            </a:br>
            <a:br>
              <a:rPr lang="en-US" dirty="0"/>
            </a:br>
            <a:br>
              <a:rPr lang="en-US" dirty="0"/>
            </a:br>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57200"/>
            <a:ext cx="8229600" cy="960438"/>
          </a:xfrm>
        </p:spPr>
        <p:txBody>
          <a:bodyPr>
            <a:normAutofit fontScale="90000"/>
          </a:bodyPr>
          <a:lstStyle/>
          <a:p>
            <a:r>
              <a:rPr lang="en-US" sz="2700" dirty="0"/>
              <a:t>Conventional Software</a:t>
            </a:r>
            <a:br>
              <a:rPr lang="en-US" sz="2700" dirty="0"/>
            </a:br>
            <a:r>
              <a:rPr lang="en-US" sz="2700" dirty="0"/>
              <a:t>Management Performance </a:t>
            </a:r>
            <a:br>
              <a:rPr lang="en-US" dirty="0"/>
            </a:br>
            <a:endParaRPr lang="en-US" dirty="0"/>
          </a:p>
        </p:txBody>
      </p:sp>
      <p:sp>
        <p:nvSpPr>
          <p:cNvPr id="3" name="Content Placeholder 2"/>
          <p:cNvSpPr>
            <a:spLocks noGrp="1"/>
          </p:cNvSpPr>
          <p:nvPr>
            <p:ph idx="1"/>
          </p:nvPr>
        </p:nvSpPr>
        <p:spPr>
          <a:xfrm>
            <a:off x="457200" y="1219200"/>
            <a:ext cx="8458200" cy="4906963"/>
          </a:xfrm>
        </p:spPr>
        <p:txBody>
          <a:bodyPr>
            <a:normAutofit fontScale="70000" lnSpcReduction="20000"/>
          </a:bodyPr>
          <a:lstStyle/>
          <a:p>
            <a:pPr>
              <a:buNone/>
            </a:pPr>
            <a:r>
              <a:rPr lang="en-US" dirty="0">
                <a:solidFill>
                  <a:srgbClr val="FF0000"/>
                </a:solidFill>
              </a:rPr>
              <a:t>	Barry Boehm's "Industrial Software Metrics Top 10 List” is a good, objective characterization of the state of software development.</a:t>
            </a:r>
          </a:p>
          <a:p>
            <a:pPr>
              <a:buNone/>
            </a:pPr>
            <a:endParaRPr lang="en-US" dirty="0">
              <a:solidFill>
                <a:srgbClr val="FF0000"/>
              </a:solidFill>
            </a:endParaRPr>
          </a:p>
          <a:p>
            <a:pPr marL="514350" indent="-514350">
              <a:buFont typeface="+mj-lt"/>
              <a:buAutoNum type="arabicPeriod"/>
            </a:pPr>
            <a:r>
              <a:rPr lang="en-US" dirty="0"/>
              <a:t>Finding and fixing a software problem after delivery </a:t>
            </a:r>
            <a:r>
              <a:rPr lang="en-US" b="1" dirty="0"/>
              <a:t>costs 100 </a:t>
            </a:r>
            <a:r>
              <a:rPr lang="en-US" dirty="0"/>
              <a:t>times more than finding and fixing the problem in early design phases.</a:t>
            </a:r>
          </a:p>
          <a:p>
            <a:pPr marL="514350" indent="-514350">
              <a:buFont typeface="+mj-lt"/>
              <a:buAutoNum type="arabicPeriod"/>
            </a:pPr>
            <a:r>
              <a:rPr lang="en-US" dirty="0"/>
              <a:t> You can compress software development schedules </a:t>
            </a:r>
            <a:r>
              <a:rPr lang="en-US" b="1" dirty="0"/>
              <a:t>25% </a:t>
            </a:r>
            <a:r>
              <a:rPr lang="en-US" dirty="0"/>
              <a:t>of nominal, but no more.</a:t>
            </a:r>
          </a:p>
          <a:p>
            <a:pPr marL="514350" indent="-514350">
              <a:buFont typeface="+mj-lt"/>
              <a:buAutoNum type="arabicPeriod"/>
            </a:pPr>
            <a:r>
              <a:rPr lang="en-US" dirty="0"/>
              <a:t>For every </a:t>
            </a:r>
            <a:r>
              <a:rPr lang="en-US" b="1" dirty="0"/>
              <a:t>$1 </a:t>
            </a:r>
            <a:r>
              <a:rPr lang="en-US" dirty="0"/>
              <a:t>you spend on development, you will spend </a:t>
            </a:r>
            <a:r>
              <a:rPr lang="en-US" b="1" dirty="0"/>
              <a:t>$2 </a:t>
            </a:r>
            <a:r>
              <a:rPr lang="en-US" dirty="0"/>
              <a:t>on maintenance.</a:t>
            </a:r>
          </a:p>
          <a:p>
            <a:pPr marL="514350" indent="-514350">
              <a:buFont typeface="+mj-lt"/>
              <a:buAutoNum type="arabicPeriod"/>
            </a:pPr>
            <a:r>
              <a:rPr lang="en-US" dirty="0"/>
              <a:t> Software development and maintenance costs are primarily a function of the number of source lines of code.</a:t>
            </a:r>
          </a:p>
          <a:p>
            <a:pPr marL="514350" indent="-514350">
              <a:buFont typeface="+mj-lt"/>
              <a:buAutoNum type="arabicPeriod"/>
            </a:pPr>
            <a:r>
              <a:rPr lang="en-US" dirty="0"/>
              <a:t>Variations among people account for the </a:t>
            </a:r>
            <a:r>
              <a:rPr lang="en-US" b="1" dirty="0"/>
              <a:t>biggest </a:t>
            </a:r>
            <a:r>
              <a:rPr lang="en-US" dirty="0"/>
              <a:t>differences in software productivity. </a:t>
            </a:r>
            <a:br>
              <a:rPr lang="en-US" dirty="0"/>
            </a:br>
            <a:endParaRPr 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t>REDUCING SOFTWARE PRODUCT SIZE</a:t>
            </a:r>
            <a:r>
              <a:rPr lang="en-US" dirty="0"/>
              <a:t> </a:t>
            </a:r>
            <a:br>
              <a:rPr lang="en-US" dirty="0"/>
            </a:br>
            <a:endParaRPr lang="en-US" dirty="0"/>
          </a:p>
        </p:txBody>
      </p:sp>
      <p:sp>
        <p:nvSpPr>
          <p:cNvPr id="3" name="Content Placeholder 2"/>
          <p:cNvSpPr>
            <a:spLocks noGrp="1"/>
          </p:cNvSpPr>
          <p:nvPr>
            <p:ph idx="1"/>
          </p:nvPr>
        </p:nvSpPr>
        <p:spPr>
          <a:xfrm>
            <a:off x="457200" y="1066800"/>
            <a:ext cx="8229600" cy="5059363"/>
          </a:xfrm>
        </p:spPr>
        <p:txBody>
          <a:bodyPr>
            <a:normAutofit fontScale="55000" lnSpcReduction="20000"/>
          </a:bodyPr>
          <a:lstStyle/>
          <a:p>
            <a:pPr>
              <a:buNone/>
            </a:pPr>
            <a:r>
              <a:rPr lang="en-US" b="1" dirty="0"/>
              <a:t>OBJECT-ORIENTED METHODS AND VISUAL MODELING</a:t>
            </a:r>
            <a:r>
              <a:rPr lang="en-US" dirty="0"/>
              <a:t> </a:t>
            </a:r>
          </a:p>
          <a:p>
            <a:pPr>
              <a:buNone/>
            </a:pPr>
            <a:endParaRPr lang="en-US" dirty="0"/>
          </a:p>
          <a:p>
            <a:pPr>
              <a:buFont typeface="Wingdings" pitchFamily="2" charset="2"/>
              <a:buChar char="Ø"/>
            </a:pPr>
            <a:r>
              <a:rPr lang="en-US" sz="3600" dirty="0"/>
              <a:t>An object-oriented model of the problem and its solution encourages a common vocabulary between the end users of a system and its developers, thus creating a shared understanding of the problem being solved.</a:t>
            </a:r>
          </a:p>
          <a:p>
            <a:pPr>
              <a:buFont typeface="Wingdings" pitchFamily="2" charset="2"/>
              <a:buChar char="Ø"/>
            </a:pPr>
            <a:endParaRPr lang="en-US" sz="3600" dirty="0"/>
          </a:p>
          <a:p>
            <a:pPr>
              <a:buFont typeface="Wingdings" pitchFamily="2" charset="2"/>
              <a:buChar char="Ø"/>
            </a:pPr>
            <a:r>
              <a:rPr lang="en-US" sz="3600" dirty="0"/>
              <a:t>The use of continuous integration creates opportunities to recognize risk early and make incremental corrections without destabilizing the entire development effort</a:t>
            </a:r>
            <a:r>
              <a:rPr lang="en-US" sz="3600" i="1" dirty="0"/>
              <a:t>.</a:t>
            </a:r>
          </a:p>
          <a:p>
            <a:pPr>
              <a:buFont typeface="Wingdings" pitchFamily="2" charset="2"/>
              <a:buChar char="Ø"/>
            </a:pPr>
            <a:endParaRPr lang="en-US" sz="3600" i="1" dirty="0"/>
          </a:p>
          <a:p>
            <a:pPr>
              <a:buFont typeface="Wingdings" pitchFamily="2" charset="2"/>
              <a:buChar char="Ø"/>
            </a:pPr>
            <a:r>
              <a:rPr lang="en-US" sz="3600" dirty="0"/>
              <a:t>An object-oriented architecture provides a clear separation of concerns among disparate elements of a system, creating firewalls that prevent a change in one part of the system from rending the fabric of the entire architecture. </a:t>
            </a:r>
            <a:br>
              <a:rPr lang="en-US" sz="3600" dirty="0"/>
            </a:br>
            <a:br>
              <a:rPr lang="en-US" sz="3600" dirty="0"/>
            </a:br>
            <a:br>
              <a:rPr lang="en-US" sz="3600" dirty="0"/>
            </a:br>
            <a:br>
              <a:rPr lang="en-US" sz="3600" dirty="0"/>
            </a:br>
            <a:endParaRPr lang="en-US" sz="3600"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t>REDUCING SOFTWARE PRODUCT SIZE</a:t>
            </a:r>
            <a:r>
              <a:rPr lang="en-US" dirty="0"/>
              <a:t> </a:t>
            </a:r>
            <a:br>
              <a:rPr lang="en-US" dirty="0"/>
            </a:br>
            <a:endParaRPr lang="en-US" dirty="0"/>
          </a:p>
        </p:txBody>
      </p:sp>
      <p:sp>
        <p:nvSpPr>
          <p:cNvPr id="3" name="Content Placeholder 2"/>
          <p:cNvSpPr>
            <a:spLocks noGrp="1"/>
          </p:cNvSpPr>
          <p:nvPr>
            <p:ph idx="1"/>
          </p:nvPr>
        </p:nvSpPr>
        <p:spPr>
          <a:xfrm>
            <a:off x="457200" y="1066800"/>
            <a:ext cx="8229600" cy="5410200"/>
          </a:xfrm>
        </p:spPr>
        <p:txBody>
          <a:bodyPr>
            <a:normAutofit fontScale="77500" lnSpcReduction="20000"/>
          </a:bodyPr>
          <a:lstStyle/>
          <a:p>
            <a:pPr>
              <a:buNone/>
            </a:pPr>
            <a:r>
              <a:rPr lang="en-US" b="1" dirty="0"/>
              <a:t>REUSE</a:t>
            </a:r>
            <a:r>
              <a:rPr lang="en-US" dirty="0"/>
              <a:t> </a:t>
            </a:r>
            <a:br>
              <a:rPr lang="en-US" dirty="0"/>
            </a:br>
            <a:endParaRPr lang="en-US" dirty="0"/>
          </a:p>
          <a:p>
            <a:pPr>
              <a:buFont typeface="Wingdings" pitchFamily="2" charset="2"/>
              <a:buChar char="Ø"/>
            </a:pPr>
            <a:r>
              <a:rPr lang="en-US" sz="2300" dirty="0"/>
              <a:t>Reusing existing components and building reusable components have been natural software engineering activities since the earliest improvements in programming languages.</a:t>
            </a:r>
          </a:p>
          <a:p>
            <a:pPr>
              <a:buFont typeface="Wingdings" pitchFamily="2" charset="2"/>
              <a:buChar char="Ø"/>
            </a:pPr>
            <a:r>
              <a:rPr lang="en-US" sz="2300" dirty="0"/>
              <a:t> With reuse in order to minimize development costs while achieving all the other required attributes of performance, feature set, and quality.</a:t>
            </a:r>
          </a:p>
          <a:p>
            <a:pPr>
              <a:buFont typeface="Wingdings" pitchFamily="2" charset="2"/>
              <a:buChar char="Ø"/>
            </a:pPr>
            <a:r>
              <a:rPr lang="en-US" sz="2300" dirty="0"/>
              <a:t> Try to treat reuse as a mundane part of achieving a return on investment. Most truly reusable components of value are transitioned to commercial products supported by organizations with the following characteristics:</a:t>
            </a:r>
          </a:p>
          <a:p>
            <a:pPr>
              <a:buNone/>
            </a:pPr>
            <a:endParaRPr lang="en-US" sz="2300" dirty="0"/>
          </a:p>
          <a:p>
            <a:pPr>
              <a:buFont typeface="Wingdings" pitchFamily="2" charset="2"/>
              <a:buChar char="ü"/>
            </a:pPr>
            <a:r>
              <a:rPr lang="en-US" sz="2300" dirty="0"/>
              <a:t> They have an economic motivation for continued support.</a:t>
            </a:r>
          </a:p>
          <a:p>
            <a:pPr>
              <a:buFont typeface="Wingdings" pitchFamily="2" charset="2"/>
              <a:buChar char="ü"/>
            </a:pPr>
            <a:r>
              <a:rPr lang="en-US" sz="2300" dirty="0"/>
              <a:t>They take ownership of improving product quality, adding new features, and transitioning to new technologies.</a:t>
            </a:r>
          </a:p>
          <a:p>
            <a:pPr>
              <a:buFont typeface="Wingdings" pitchFamily="2" charset="2"/>
              <a:buChar char="ü"/>
            </a:pPr>
            <a:r>
              <a:rPr lang="en-US" sz="2300" dirty="0"/>
              <a:t>They have a sufficiently broad customer base to be profitable. </a:t>
            </a:r>
            <a:br>
              <a:rPr lang="en-US" sz="2300" dirty="0"/>
            </a:br>
            <a:br>
              <a:rPr lang="en-US" sz="3600" dirty="0"/>
            </a:br>
            <a:br>
              <a:rPr lang="en-US" sz="3600" dirty="0"/>
            </a:br>
            <a:br>
              <a:rPr lang="en-US" sz="3600" dirty="0"/>
            </a:br>
            <a:endParaRPr lang="en-US" sz="3600"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2050" name="Picture 2"/>
          <p:cNvPicPr>
            <a:picLocks noGrp="1" noChangeAspect="1" noChangeArrowheads="1"/>
          </p:cNvPicPr>
          <p:nvPr>
            <p:ph idx="1"/>
          </p:nvPr>
        </p:nvPicPr>
        <p:blipFill>
          <a:blip r:embed="rId2"/>
          <a:srcRect/>
          <a:stretch>
            <a:fillRect/>
          </a:stretch>
        </p:blipFill>
        <p:spPr bwMode="auto">
          <a:xfrm>
            <a:off x="981075" y="1934369"/>
            <a:ext cx="7181850" cy="3857625"/>
          </a:xfrm>
          <a:prstGeom prst="rect">
            <a:avLst/>
          </a:prstGeom>
          <a:noFill/>
          <a:ln w="9525">
            <a:noFill/>
            <a:miter lim="800000"/>
            <a:headEnd/>
            <a:tailEnd/>
          </a:ln>
          <a:effectLst/>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t>REDUCING SOFTWARE PRODUCT SIZE</a:t>
            </a:r>
            <a:r>
              <a:rPr lang="en-US" dirty="0"/>
              <a:t> </a:t>
            </a:r>
            <a:br>
              <a:rPr lang="en-US" dirty="0"/>
            </a:br>
            <a:endParaRPr lang="en-US" dirty="0"/>
          </a:p>
        </p:txBody>
      </p:sp>
      <p:sp>
        <p:nvSpPr>
          <p:cNvPr id="5" name="Content Placeholder 4"/>
          <p:cNvSpPr>
            <a:spLocks noGrp="1"/>
          </p:cNvSpPr>
          <p:nvPr>
            <p:ph idx="1"/>
          </p:nvPr>
        </p:nvSpPr>
        <p:spPr/>
        <p:txBody>
          <a:bodyPr>
            <a:normAutofit lnSpcReduction="10000"/>
          </a:bodyPr>
          <a:lstStyle/>
          <a:p>
            <a:pPr>
              <a:buNone/>
            </a:pPr>
            <a:r>
              <a:rPr lang="en-US" b="1" dirty="0"/>
              <a:t>COMMERCIAL COMPONENTS</a:t>
            </a:r>
          </a:p>
          <a:p>
            <a:pPr>
              <a:buNone/>
            </a:pPr>
            <a:endParaRPr lang="en-US" b="1" dirty="0"/>
          </a:p>
          <a:p>
            <a:r>
              <a:rPr lang="en-US" sz="2600" dirty="0"/>
              <a:t>A common approach being pursued today in many domains is to maximize integration of commercial components and off-the-shelf products. </a:t>
            </a:r>
          </a:p>
          <a:p>
            <a:pPr>
              <a:buNone/>
            </a:pPr>
            <a:endParaRPr lang="en-US" sz="2600" dirty="0"/>
          </a:p>
          <a:p>
            <a:r>
              <a:rPr lang="en-US" sz="2600" dirty="0"/>
              <a:t>While the use of commercial components is certainly desirable as a means of reducing custom development, it has not proven to be straightforward in practice </a:t>
            </a:r>
            <a:br>
              <a:rPr lang="en-US" dirty="0"/>
            </a:br>
            <a:endParaRPr lang="en-US"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098" name="Picture 2"/>
          <p:cNvPicPr>
            <a:picLocks noChangeAspect="1" noChangeArrowheads="1"/>
          </p:cNvPicPr>
          <p:nvPr/>
        </p:nvPicPr>
        <p:blipFill>
          <a:blip r:embed="rId2"/>
          <a:srcRect/>
          <a:stretch>
            <a:fillRect/>
          </a:stretch>
        </p:blipFill>
        <p:spPr bwMode="auto">
          <a:xfrm>
            <a:off x="0" y="152400"/>
            <a:ext cx="9144000" cy="6553200"/>
          </a:xfrm>
          <a:prstGeom prst="rect">
            <a:avLst/>
          </a:prstGeom>
          <a:noFill/>
          <a:ln w="9525">
            <a:noFill/>
            <a:miter lim="800000"/>
            <a:headEnd/>
            <a:tailEnd/>
          </a:ln>
          <a:effectLst/>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81000"/>
            <a:ext cx="8229600" cy="762000"/>
          </a:xfrm>
        </p:spPr>
        <p:txBody>
          <a:bodyPr>
            <a:normAutofit fontScale="90000"/>
          </a:bodyPr>
          <a:lstStyle/>
          <a:p>
            <a:r>
              <a:rPr lang="en-US" b="1" dirty="0"/>
              <a:t>IMPROVING SOFTWARE PROCESSES</a:t>
            </a:r>
            <a:r>
              <a:rPr lang="en-US" dirty="0"/>
              <a:t> </a:t>
            </a:r>
            <a:br>
              <a:rPr lang="en-US" dirty="0"/>
            </a:br>
            <a:endParaRPr lang="en-US" dirty="0"/>
          </a:p>
        </p:txBody>
      </p:sp>
      <p:sp>
        <p:nvSpPr>
          <p:cNvPr id="3" name="Content Placeholder 2"/>
          <p:cNvSpPr>
            <a:spLocks noGrp="1"/>
          </p:cNvSpPr>
          <p:nvPr>
            <p:ph idx="1"/>
          </p:nvPr>
        </p:nvSpPr>
        <p:spPr>
          <a:xfrm>
            <a:off x="457200" y="1066800"/>
            <a:ext cx="8229600" cy="5410200"/>
          </a:xfrm>
        </p:spPr>
        <p:txBody>
          <a:bodyPr>
            <a:normAutofit fontScale="70000" lnSpcReduction="20000"/>
          </a:bodyPr>
          <a:lstStyle/>
          <a:p>
            <a:pPr>
              <a:buNone/>
            </a:pPr>
            <a:r>
              <a:rPr lang="en-US" i="1" dirty="0"/>
              <a:t>Process </a:t>
            </a:r>
            <a:r>
              <a:rPr lang="en-US" dirty="0"/>
              <a:t>is an overloaded term. Three distinct process perspectives are.</a:t>
            </a:r>
          </a:p>
          <a:p>
            <a:pPr>
              <a:buNone/>
            </a:pPr>
            <a:endParaRPr lang="en-US" dirty="0"/>
          </a:p>
          <a:p>
            <a:r>
              <a:rPr lang="en-US" b="1" i="1" dirty="0" err="1"/>
              <a:t>Metaprocess</a:t>
            </a:r>
            <a:r>
              <a:rPr lang="en-US" b="1" i="1" dirty="0"/>
              <a:t>: </a:t>
            </a:r>
            <a:r>
              <a:rPr lang="en-US" dirty="0"/>
              <a:t>an organization's policies, procedures, and practices for pursuing a software-intensive line of business. The focus of this process is on organizational economics, long-term strategies, and software ROI.</a:t>
            </a:r>
          </a:p>
          <a:p>
            <a:r>
              <a:rPr lang="en-US" b="1" i="1" dirty="0" err="1"/>
              <a:t>Macroprocess</a:t>
            </a:r>
            <a:r>
              <a:rPr lang="en-US" b="1" i="1" dirty="0"/>
              <a:t>: </a:t>
            </a:r>
            <a:r>
              <a:rPr lang="en-US" dirty="0"/>
              <a:t>a project's policies, procedures, and practices for producing a complete software product within certain cost, schedule, and quality constraints. The focus of the macro process is on creating an adequate instance of the Meta process for a specific set of constraints.</a:t>
            </a:r>
          </a:p>
          <a:p>
            <a:r>
              <a:rPr lang="en-US" b="1" i="1" dirty="0" err="1"/>
              <a:t>Microprocess</a:t>
            </a:r>
            <a:r>
              <a:rPr lang="en-US" b="1" i="1" dirty="0"/>
              <a:t>: </a:t>
            </a:r>
            <a:r>
              <a:rPr lang="en-US" dirty="0"/>
              <a:t>a project team's policies, procedures, and practices for achieving an artifact of the software process. The focus of the micro process is on achieving an intermediate product baseline with adequate quality and adequate functionality as economically and rapidly as practical. </a:t>
            </a:r>
            <a:br>
              <a:rPr lang="en-US" dirty="0"/>
            </a:br>
            <a:endParaRPr lang="en-US"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81000"/>
            <a:ext cx="8229600" cy="762000"/>
          </a:xfrm>
        </p:spPr>
        <p:txBody>
          <a:bodyPr>
            <a:normAutofit fontScale="90000"/>
          </a:bodyPr>
          <a:lstStyle/>
          <a:p>
            <a:r>
              <a:rPr lang="en-US" b="1" dirty="0"/>
              <a:t>IMPROVING SOFTWARE PROCESSES</a:t>
            </a:r>
            <a:r>
              <a:rPr lang="en-US" dirty="0"/>
              <a:t> </a:t>
            </a:r>
            <a:br>
              <a:rPr lang="en-US" dirty="0"/>
            </a:br>
            <a:endParaRPr lang="en-US" dirty="0"/>
          </a:p>
        </p:txBody>
      </p:sp>
      <p:pic>
        <p:nvPicPr>
          <p:cNvPr id="1026" name="Picture 2"/>
          <p:cNvPicPr>
            <a:picLocks noGrp="1" noChangeAspect="1" noChangeArrowheads="1"/>
          </p:cNvPicPr>
          <p:nvPr>
            <p:ph idx="1"/>
          </p:nvPr>
        </p:nvPicPr>
        <p:blipFill>
          <a:blip r:embed="rId2"/>
          <a:srcRect/>
          <a:stretch>
            <a:fillRect/>
          </a:stretch>
        </p:blipFill>
        <p:spPr bwMode="auto">
          <a:xfrm>
            <a:off x="794896" y="1066800"/>
            <a:ext cx="7554208" cy="5410200"/>
          </a:xfrm>
          <a:prstGeom prst="rect">
            <a:avLst/>
          </a:prstGeom>
          <a:noFill/>
          <a:ln w="9525">
            <a:noFill/>
            <a:miter lim="800000"/>
            <a:headEnd/>
            <a:tailEnd/>
          </a:ln>
          <a:effectLst/>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81000"/>
            <a:ext cx="8229600" cy="762000"/>
          </a:xfrm>
        </p:spPr>
        <p:txBody>
          <a:bodyPr>
            <a:normAutofit fontScale="90000"/>
          </a:bodyPr>
          <a:lstStyle/>
          <a:p>
            <a:br>
              <a:rPr lang="en-US" b="1" dirty="0"/>
            </a:br>
            <a:br>
              <a:rPr lang="en-US" b="1" dirty="0"/>
            </a:br>
            <a:r>
              <a:rPr lang="en-US" b="1" dirty="0"/>
              <a:t>IMPROVING TEAM EFFECTIVENESS</a:t>
            </a:r>
            <a:r>
              <a:rPr lang="en-US" dirty="0"/>
              <a:t> </a:t>
            </a:r>
            <a:br>
              <a:rPr lang="en-US" dirty="0"/>
            </a:br>
            <a:br>
              <a:rPr lang="en-US" dirty="0"/>
            </a:br>
            <a:endParaRPr lang="en-US" dirty="0"/>
          </a:p>
        </p:txBody>
      </p:sp>
      <p:sp>
        <p:nvSpPr>
          <p:cNvPr id="4" name="Content Placeholder 3"/>
          <p:cNvSpPr>
            <a:spLocks noGrp="1"/>
          </p:cNvSpPr>
          <p:nvPr>
            <p:ph idx="1"/>
          </p:nvPr>
        </p:nvSpPr>
        <p:spPr>
          <a:xfrm>
            <a:off x="457200" y="1295400"/>
            <a:ext cx="8229600" cy="4830763"/>
          </a:xfrm>
        </p:spPr>
        <p:txBody>
          <a:bodyPr>
            <a:normAutofit fontScale="70000" lnSpcReduction="20000"/>
          </a:bodyPr>
          <a:lstStyle/>
          <a:p>
            <a:pPr>
              <a:buFont typeface="Wingdings" pitchFamily="2" charset="2"/>
              <a:buChar char="Ø"/>
            </a:pPr>
            <a:r>
              <a:rPr lang="en-US" dirty="0"/>
              <a:t>Teamwork is much more important than the sum of the individuals. </a:t>
            </a:r>
          </a:p>
          <a:p>
            <a:pPr>
              <a:buFont typeface="Wingdings" pitchFamily="2" charset="2"/>
              <a:buChar char="Ø"/>
            </a:pPr>
            <a:r>
              <a:rPr lang="en-US" dirty="0"/>
              <a:t>With software teams, a project manager needs to configure a balance of solid talent with highly skilled people in the leverage positions. </a:t>
            </a:r>
          </a:p>
          <a:p>
            <a:pPr>
              <a:buFont typeface="Wingdings" pitchFamily="2" charset="2"/>
              <a:buChar char="Ø"/>
            </a:pPr>
            <a:r>
              <a:rPr lang="en-US" dirty="0"/>
              <a:t>Some maxims of team management include the following:</a:t>
            </a:r>
          </a:p>
          <a:p>
            <a:pPr>
              <a:buNone/>
            </a:pPr>
            <a:endParaRPr lang="en-US" dirty="0"/>
          </a:p>
          <a:p>
            <a:pPr>
              <a:buFont typeface="Wingdings" pitchFamily="2" charset="2"/>
              <a:buChar char="v"/>
            </a:pPr>
            <a:r>
              <a:rPr lang="en-US" dirty="0"/>
              <a:t>A well-managed project can succeed with a nominal engineering team.</a:t>
            </a:r>
          </a:p>
          <a:p>
            <a:pPr>
              <a:buFont typeface="Wingdings" pitchFamily="2" charset="2"/>
              <a:buChar char="v"/>
            </a:pPr>
            <a:r>
              <a:rPr lang="en-US" dirty="0"/>
              <a:t> A mismanaged project will almost never succeed, even with an expert team of engineers.</a:t>
            </a:r>
          </a:p>
          <a:p>
            <a:pPr>
              <a:buFont typeface="Wingdings" pitchFamily="2" charset="2"/>
              <a:buChar char="v"/>
            </a:pPr>
            <a:r>
              <a:rPr lang="en-US" dirty="0"/>
              <a:t> A well-architected system can be built by a nominal team of software builders.</a:t>
            </a:r>
          </a:p>
          <a:p>
            <a:pPr>
              <a:buFont typeface="Wingdings" pitchFamily="2" charset="2"/>
              <a:buChar char="v"/>
            </a:pPr>
            <a:r>
              <a:rPr lang="en-US" dirty="0"/>
              <a:t>A poorly architected system will flounder even with an exp </a:t>
            </a:r>
            <a:br>
              <a:rPr lang="en-US" dirty="0"/>
            </a:br>
            <a:endParaRPr lang="en-US"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81000"/>
            <a:ext cx="8229600" cy="762000"/>
          </a:xfrm>
        </p:spPr>
        <p:txBody>
          <a:bodyPr>
            <a:normAutofit fontScale="90000"/>
          </a:bodyPr>
          <a:lstStyle/>
          <a:p>
            <a:br>
              <a:rPr lang="en-US" b="1" dirty="0"/>
            </a:br>
            <a:br>
              <a:rPr lang="en-US" b="1" dirty="0"/>
            </a:br>
            <a:r>
              <a:rPr lang="en-US" b="1" dirty="0"/>
              <a:t>IMPROVING TEAM EFFECTIVENESS</a:t>
            </a:r>
            <a:r>
              <a:rPr lang="en-US" dirty="0"/>
              <a:t> </a:t>
            </a:r>
            <a:br>
              <a:rPr lang="en-US" dirty="0"/>
            </a:br>
            <a:br>
              <a:rPr lang="en-US" dirty="0"/>
            </a:br>
            <a:endParaRPr lang="en-US" dirty="0"/>
          </a:p>
        </p:txBody>
      </p:sp>
      <p:sp>
        <p:nvSpPr>
          <p:cNvPr id="4" name="Content Placeholder 3"/>
          <p:cNvSpPr>
            <a:spLocks noGrp="1"/>
          </p:cNvSpPr>
          <p:nvPr>
            <p:ph idx="1"/>
          </p:nvPr>
        </p:nvSpPr>
        <p:spPr>
          <a:xfrm>
            <a:off x="457200" y="1295400"/>
            <a:ext cx="8229600" cy="4830763"/>
          </a:xfrm>
        </p:spPr>
        <p:txBody>
          <a:bodyPr>
            <a:normAutofit fontScale="77500" lnSpcReduction="20000"/>
          </a:bodyPr>
          <a:lstStyle/>
          <a:p>
            <a:pPr>
              <a:buNone/>
            </a:pPr>
            <a:r>
              <a:rPr lang="en-US" b="1" dirty="0"/>
              <a:t>Boehm five staffing principles </a:t>
            </a:r>
            <a:r>
              <a:rPr lang="en-US" dirty="0"/>
              <a:t>are</a:t>
            </a:r>
          </a:p>
          <a:p>
            <a:pPr>
              <a:buNone/>
            </a:pPr>
            <a:endParaRPr lang="en-US" dirty="0"/>
          </a:p>
          <a:p>
            <a:pPr>
              <a:buFont typeface="Wingdings" pitchFamily="2" charset="2"/>
              <a:buChar char="ü"/>
            </a:pPr>
            <a:r>
              <a:rPr lang="en-US" b="1" dirty="0"/>
              <a:t>The principle of top talent: </a:t>
            </a:r>
            <a:r>
              <a:rPr lang="en-US" dirty="0"/>
              <a:t>Use better and fewer people</a:t>
            </a:r>
          </a:p>
          <a:p>
            <a:pPr>
              <a:buFont typeface="Wingdings" pitchFamily="2" charset="2"/>
              <a:buChar char="ü"/>
            </a:pPr>
            <a:r>
              <a:rPr lang="en-US" b="1" dirty="0"/>
              <a:t>The principle of job matching: </a:t>
            </a:r>
            <a:r>
              <a:rPr lang="en-US" dirty="0"/>
              <a:t>Fit the tasks to the skills and motivation of the people available.</a:t>
            </a:r>
          </a:p>
          <a:p>
            <a:pPr>
              <a:buFont typeface="Wingdings" pitchFamily="2" charset="2"/>
              <a:buChar char="ü"/>
            </a:pPr>
            <a:r>
              <a:rPr lang="en-US" dirty="0"/>
              <a:t> </a:t>
            </a:r>
            <a:r>
              <a:rPr lang="en-US" b="1" dirty="0"/>
              <a:t>The principle of career progression: </a:t>
            </a:r>
            <a:r>
              <a:rPr lang="en-US" dirty="0"/>
              <a:t>An organization does best in the long run by helping its people to </a:t>
            </a:r>
            <a:r>
              <a:rPr lang="en-US" b="1" dirty="0"/>
              <a:t>self-actualize</a:t>
            </a:r>
            <a:r>
              <a:rPr lang="en-US" dirty="0"/>
              <a:t>.</a:t>
            </a:r>
          </a:p>
          <a:p>
            <a:pPr>
              <a:buFont typeface="Wingdings" pitchFamily="2" charset="2"/>
              <a:buChar char="ü"/>
            </a:pPr>
            <a:r>
              <a:rPr lang="en-US" b="1" dirty="0"/>
              <a:t> The principle of team balance: </a:t>
            </a:r>
            <a:r>
              <a:rPr lang="en-US" dirty="0"/>
              <a:t>Select people who will complement and harmonize with one another</a:t>
            </a:r>
          </a:p>
          <a:p>
            <a:pPr>
              <a:buFont typeface="Wingdings" pitchFamily="2" charset="2"/>
              <a:buChar char="ü"/>
            </a:pPr>
            <a:r>
              <a:rPr lang="en-US" b="1" dirty="0"/>
              <a:t> The principle of phase-out: </a:t>
            </a:r>
            <a:r>
              <a:rPr lang="en-US" dirty="0"/>
              <a:t>Keeping a misfit on the team doesn't benefit anyone </a:t>
            </a:r>
            <a:br>
              <a:rPr lang="en-US" dirty="0"/>
            </a:br>
            <a:br>
              <a:rPr lang="en-US" dirty="0"/>
            </a:br>
            <a:endParaRPr lang="en-US"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81000"/>
            <a:ext cx="8229600" cy="762000"/>
          </a:xfrm>
        </p:spPr>
        <p:txBody>
          <a:bodyPr>
            <a:normAutofit fontScale="90000"/>
          </a:bodyPr>
          <a:lstStyle/>
          <a:p>
            <a:br>
              <a:rPr lang="en-US" b="1" dirty="0"/>
            </a:br>
            <a:br>
              <a:rPr lang="en-US" b="1" dirty="0"/>
            </a:br>
            <a:r>
              <a:rPr lang="en-US" b="1" dirty="0"/>
              <a:t>IMPROVING TEAM EFFECTIVENESS</a:t>
            </a:r>
            <a:r>
              <a:rPr lang="en-US" dirty="0"/>
              <a:t> </a:t>
            </a:r>
            <a:br>
              <a:rPr lang="en-US" dirty="0"/>
            </a:br>
            <a:br>
              <a:rPr lang="en-US" dirty="0"/>
            </a:br>
            <a:endParaRPr lang="en-US" dirty="0"/>
          </a:p>
        </p:txBody>
      </p:sp>
      <p:sp>
        <p:nvSpPr>
          <p:cNvPr id="4" name="Content Placeholder 3"/>
          <p:cNvSpPr>
            <a:spLocks noGrp="1"/>
          </p:cNvSpPr>
          <p:nvPr>
            <p:ph idx="1"/>
          </p:nvPr>
        </p:nvSpPr>
        <p:spPr>
          <a:xfrm>
            <a:off x="457200" y="1295400"/>
            <a:ext cx="8534400" cy="5334000"/>
          </a:xfrm>
        </p:spPr>
        <p:txBody>
          <a:bodyPr>
            <a:normAutofit fontScale="47500" lnSpcReduction="20000"/>
          </a:bodyPr>
          <a:lstStyle/>
          <a:p>
            <a:pPr>
              <a:buFont typeface="Wingdings" pitchFamily="2" charset="2"/>
              <a:buChar char="Ø"/>
            </a:pPr>
            <a:r>
              <a:rPr lang="en-US" sz="3800" dirty="0"/>
              <a:t>Software project managers need many leadership qualities in order to enhance team effectiveness. </a:t>
            </a:r>
          </a:p>
          <a:p>
            <a:pPr>
              <a:buFont typeface="Wingdings" pitchFamily="2" charset="2"/>
              <a:buChar char="Ø"/>
            </a:pPr>
            <a:r>
              <a:rPr lang="en-US" sz="3800" dirty="0"/>
              <a:t>The following are some crucial attributes of successful software project managers that deserve much more attention:</a:t>
            </a:r>
          </a:p>
          <a:p>
            <a:pPr>
              <a:buNone/>
            </a:pPr>
            <a:endParaRPr lang="en-US" sz="3800" dirty="0"/>
          </a:p>
          <a:p>
            <a:pPr>
              <a:buNone/>
            </a:pPr>
            <a:r>
              <a:rPr lang="en-US" sz="3800" b="1" dirty="0"/>
              <a:t>Hiring skills</a:t>
            </a:r>
            <a:r>
              <a:rPr lang="en-US" sz="3800" dirty="0"/>
              <a:t>. Few decisions are as important as hiring decisions. Placing the right person in the right job seems obvious but is surprisingly hard to achieve.</a:t>
            </a:r>
          </a:p>
          <a:p>
            <a:pPr>
              <a:buNone/>
            </a:pPr>
            <a:r>
              <a:rPr lang="en-US" sz="3800" dirty="0"/>
              <a:t> </a:t>
            </a:r>
            <a:r>
              <a:rPr lang="en-US" sz="3800" b="1" dirty="0"/>
              <a:t>Customer-interface skill</a:t>
            </a:r>
            <a:r>
              <a:rPr lang="en-US" sz="3800" dirty="0"/>
              <a:t>. Avoiding adversarial relationships among stakeholders is a prerequisite for success.</a:t>
            </a:r>
          </a:p>
          <a:p>
            <a:pPr>
              <a:buNone/>
            </a:pPr>
            <a:r>
              <a:rPr lang="en-US" sz="3800" b="1" dirty="0"/>
              <a:t>Decision-making skill. </a:t>
            </a:r>
            <a:r>
              <a:rPr lang="en-US" sz="3800" dirty="0"/>
              <a:t>The jillion books written about management have failed to provide a clear definition of this attribute. We all know a good leader when we run into one, and decision-making skill seems obvious despite its intangible definition.</a:t>
            </a:r>
          </a:p>
          <a:p>
            <a:pPr>
              <a:buNone/>
            </a:pPr>
            <a:r>
              <a:rPr lang="en-US" sz="3800" b="1" dirty="0"/>
              <a:t>Team-building skill. </a:t>
            </a:r>
            <a:r>
              <a:rPr lang="en-US" sz="3800" dirty="0"/>
              <a:t>Teamwork requires that a manager establish trust, motivate progress, exploit eccentric prima donnas, transition average people into top performers, eliminate misfits, and consolidate diverse opinions into a team direction.</a:t>
            </a:r>
          </a:p>
          <a:p>
            <a:pPr>
              <a:buNone/>
            </a:pPr>
            <a:r>
              <a:rPr lang="en-US" sz="3800" b="1" dirty="0"/>
              <a:t>Selling skill</a:t>
            </a:r>
            <a:r>
              <a:rPr lang="en-US" sz="3800" dirty="0"/>
              <a:t>. Successful project managers must sell all stakeholders (including themselves) on decisions and priorities, sell candidates on job positions, sell changes to the status quo in the face of resistance, and sell achievements against objectives. In practice, selling requires continuous negotiation, compromise, and empathy </a:t>
            </a:r>
            <a:br>
              <a:rPr lang="en-US" sz="3400" dirty="0"/>
            </a:br>
            <a:br>
              <a:rPr lang="en-US" dirty="0"/>
            </a:br>
            <a:br>
              <a:rPr lang="en-US" dirty="0"/>
            </a:br>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57200"/>
            <a:ext cx="8229600" cy="960438"/>
          </a:xfrm>
        </p:spPr>
        <p:txBody>
          <a:bodyPr>
            <a:normAutofit fontScale="90000"/>
          </a:bodyPr>
          <a:lstStyle/>
          <a:p>
            <a:br>
              <a:rPr lang="en-US" dirty="0"/>
            </a:br>
            <a:r>
              <a:rPr lang="en-US" dirty="0"/>
              <a:t> </a:t>
            </a:r>
            <a:r>
              <a:rPr lang="en-US" sz="2700" dirty="0"/>
              <a:t>Conventional Software</a:t>
            </a:r>
            <a:br>
              <a:rPr lang="en-US" sz="2700" dirty="0"/>
            </a:br>
            <a:r>
              <a:rPr lang="en-US" sz="2700" dirty="0"/>
              <a:t>Management Performance</a:t>
            </a:r>
            <a:r>
              <a:rPr lang="en-US" sz="2700" dirty="0">
                <a:solidFill>
                  <a:srgbClr val="FF0000"/>
                </a:solidFill>
              </a:rPr>
              <a:t> </a:t>
            </a:r>
            <a:br>
              <a:rPr lang="en-US" dirty="0">
                <a:solidFill>
                  <a:srgbClr val="FF0000"/>
                </a:solidFill>
              </a:rPr>
            </a:br>
            <a:br>
              <a:rPr lang="en-US" dirty="0">
                <a:solidFill>
                  <a:srgbClr val="FF0000"/>
                </a:solidFill>
              </a:rPr>
            </a:br>
            <a:r>
              <a:rPr lang="en-US" sz="2200" dirty="0">
                <a:solidFill>
                  <a:srgbClr val="FF0000"/>
                </a:solidFill>
              </a:rPr>
              <a:t>Barry Boehm's "Industrial Software Metrics Top 10 List” is a good, objective characterization of the state of software development.</a:t>
            </a:r>
            <a:endParaRPr lang="en-US" sz="2200" dirty="0"/>
          </a:p>
        </p:txBody>
      </p:sp>
      <p:sp>
        <p:nvSpPr>
          <p:cNvPr id="3" name="Content Placeholder 2"/>
          <p:cNvSpPr>
            <a:spLocks noGrp="1"/>
          </p:cNvSpPr>
          <p:nvPr>
            <p:ph idx="1"/>
          </p:nvPr>
        </p:nvSpPr>
        <p:spPr>
          <a:xfrm>
            <a:off x="457200" y="1600200"/>
            <a:ext cx="8382000" cy="4724400"/>
          </a:xfrm>
        </p:spPr>
        <p:txBody>
          <a:bodyPr>
            <a:normAutofit fontScale="70000" lnSpcReduction="20000"/>
          </a:bodyPr>
          <a:lstStyle/>
          <a:p>
            <a:pPr>
              <a:buNone/>
            </a:pPr>
            <a:endParaRPr lang="en-US" dirty="0"/>
          </a:p>
          <a:p>
            <a:pPr>
              <a:buNone/>
            </a:pPr>
            <a:endParaRPr lang="en-US" dirty="0"/>
          </a:p>
          <a:p>
            <a:pPr>
              <a:buNone/>
            </a:pPr>
            <a:endParaRPr lang="en-US" dirty="0"/>
          </a:p>
          <a:p>
            <a:pPr>
              <a:buNone/>
            </a:pPr>
            <a:r>
              <a:rPr lang="en-US" dirty="0"/>
              <a:t>6. The overall ratio of software to hardware costs is still growing. In 1955 it was </a:t>
            </a:r>
            <a:r>
              <a:rPr lang="en-US" b="1" dirty="0"/>
              <a:t>15:85</a:t>
            </a:r>
            <a:r>
              <a:rPr lang="en-US" dirty="0"/>
              <a:t>; in 1985, </a:t>
            </a:r>
            <a:r>
              <a:rPr lang="en-US" b="1" dirty="0"/>
              <a:t>85:15</a:t>
            </a:r>
            <a:r>
              <a:rPr lang="en-US" dirty="0"/>
              <a:t>.</a:t>
            </a:r>
          </a:p>
          <a:p>
            <a:pPr>
              <a:buNone/>
            </a:pPr>
            <a:r>
              <a:rPr lang="en-US" dirty="0"/>
              <a:t>7. Only about </a:t>
            </a:r>
            <a:r>
              <a:rPr lang="en-US" b="1" dirty="0"/>
              <a:t>15</a:t>
            </a:r>
            <a:r>
              <a:rPr lang="en-US" dirty="0"/>
              <a:t>% of software development effort is devoted to programming.</a:t>
            </a:r>
          </a:p>
          <a:p>
            <a:pPr>
              <a:buNone/>
            </a:pPr>
            <a:r>
              <a:rPr lang="en-US" dirty="0"/>
              <a:t>8.  Software systems and products typically cost 3 times as much per SLOC as individual software programs. Software-system products (i.e., system of systems) cost 9 times as much.</a:t>
            </a:r>
          </a:p>
          <a:p>
            <a:pPr>
              <a:buNone/>
            </a:pPr>
            <a:r>
              <a:rPr lang="en-US" dirty="0"/>
              <a:t>9.  Walkthroughs catch </a:t>
            </a:r>
            <a:r>
              <a:rPr lang="en-US" b="1" dirty="0"/>
              <a:t>60</a:t>
            </a:r>
            <a:r>
              <a:rPr lang="en-US" dirty="0"/>
              <a:t>% of the errors</a:t>
            </a:r>
          </a:p>
          <a:p>
            <a:pPr>
              <a:buNone/>
            </a:pPr>
            <a:r>
              <a:rPr lang="en-US" dirty="0"/>
              <a:t>10</a:t>
            </a:r>
            <a:r>
              <a:rPr lang="en-US" b="1" dirty="0"/>
              <a:t>. 80</a:t>
            </a:r>
            <a:r>
              <a:rPr lang="en-US" dirty="0"/>
              <a:t>% of the contribution comes from </a:t>
            </a:r>
            <a:r>
              <a:rPr lang="en-US" b="1" dirty="0"/>
              <a:t>20</a:t>
            </a:r>
            <a:r>
              <a:rPr lang="en-US" dirty="0"/>
              <a:t>% of the contributors. </a:t>
            </a:r>
            <a:br>
              <a:rPr lang="en-US" dirty="0"/>
            </a:br>
            <a:endParaRPr lang="en-US"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15962"/>
          </a:xfrm>
        </p:spPr>
        <p:txBody>
          <a:bodyPr>
            <a:normAutofit fontScale="90000"/>
          </a:bodyPr>
          <a:lstStyle/>
          <a:p>
            <a:br>
              <a:rPr lang="en-US" sz="2700" b="1" dirty="0"/>
            </a:br>
            <a:br>
              <a:rPr lang="en-US" sz="2700" b="1" dirty="0"/>
            </a:br>
            <a:r>
              <a:rPr lang="en-US" sz="2700" b="1" dirty="0"/>
              <a:t>IMPROVING AUTOMATION THROUGH SOFTWARE ENVIRONMENTS</a:t>
            </a:r>
            <a:r>
              <a:rPr lang="en-US" sz="2700" dirty="0"/>
              <a:t> </a:t>
            </a:r>
            <a:br>
              <a:rPr lang="en-US" dirty="0"/>
            </a:br>
            <a:endParaRPr lang="en-US" dirty="0"/>
          </a:p>
        </p:txBody>
      </p:sp>
      <p:sp>
        <p:nvSpPr>
          <p:cNvPr id="3" name="Content Placeholder 2"/>
          <p:cNvSpPr>
            <a:spLocks noGrp="1"/>
          </p:cNvSpPr>
          <p:nvPr>
            <p:ph idx="1"/>
          </p:nvPr>
        </p:nvSpPr>
        <p:spPr>
          <a:xfrm>
            <a:off x="457200" y="1219200"/>
            <a:ext cx="8229600" cy="5334000"/>
          </a:xfrm>
        </p:spPr>
        <p:txBody>
          <a:bodyPr>
            <a:normAutofit fontScale="70000" lnSpcReduction="20000"/>
          </a:bodyPr>
          <a:lstStyle/>
          <a:p>
            <a:r>
              <a:rPr lang="en-US" dirty="0"/>
              <a:t>The tools and environment used in the software process generally have a linear effect on the productivity of the process. </a:t>
            </a:r>
          </a:p>
          <a:p>
            <a:endParaRPr lang="en-US" dirty="0"/>
          </a:p>
          <a:p>
            <a:r>
              <a:rPr lang="en-US" dirty="0"/>
              <a:t>Planning tools, requirements management tools, visual modeling tools, compilers, editors, debuggers, quality assurance analysis tools, test tools, and user interfaces provide crucial automation support for evolving the software engineering artifacts. </a:t>
            </a:r>
          </a:p>
          <a:p>
            <a:endParaRPr lang="en-US" dirty="0"/>
          </a:p>
          <a:p>
            <a:r>
              <a:rPr lang="en-US" dirty="0"/>
              <a:t>Above all, configuration management environments provide the</a:t>
            </a:r>
            <a:br>
              <a:rPr lang="en-US" dirty="0"/>
            </a:br>
            <a:r>
              <a:rPr lang="en-US" dirty="0"/>
              <a:t>foundation for executing and instrument the process. </a:t>
            </a:r>
          </a:p>
          <a:p>
            <a:endParaRPr lang="en-US" dirty="0"/>
          </a:p>
          <a:p>
            <a:r>
              <a:rPr lang="en-US" dirty="0"/>
              <a:t>At first order, the isolated impact of tools and automation generally allows improvements of 20% to 40% in effort. However, tools and environments must be viewed as the primary delivery vehicle for process automation and improvement, so their impact can be much higher. </a:t>
            </a:r>
            <a:br>
              <a:rPr lang="en-US" dirty="0"/>
            </a:br>
            <a:endParaRPr lang="en-US"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15962"/>
          </a:xfrm>
        </p:spPr>
        <p:txBody>
          <a:bodyPr>
            <a:normAutofit fontScale="90000"/>
          </a:bodyPr>
          <a:lstStyle/>
          <a:p>
            <a:br>
              <a:rPr lang="en-US" sz="2700" b="1" dirty="0"/>
            </a:br>
            <a:br>
              <a:rPr lang="en-US" sz="2700" b="1" dirty="0"/>
            </a:br>
            <a:r>
              <a:rPr lang="en-US" sz="2700" b="1" dirty="0"/>
              <a:t>IMPROVING AUTOMATION THROUGH SOFTWARE ENVIRONMENTS</a:t>
            </a:r>
            <a:r>
              <a:rPr lang="en-US" sz="2700" dirty="0"/>
              <a:t> </a:t>
            </a:r>
            <a:br>
              <a:rPr lang="en-US" dirty="0"/>
            </a:br>
            <a:endParaRPr lang="en-US" dirty="0"/>
          </a:p>
        </p:txBody>
      </p:sp>
      <p:sp>
        <p:nvSpPr>
          <p:cNvPr id="3" name="Content Placeholder 2"/>
          <p:cNvSpPr>
            <a:spLocks noGrp="1"/>
          </p:cNvSpPr>
          <p:nvPr>
            <p:ph idx="1"/>
          </p:nvPr>
        </p:nvSpPr>
        <p:spPr>
          <a:xfrm>
            <a:off x="457200" y="1219200"/>
            <a:ext cx="8229600" cy="5334000"/>
          </a:xfrm>
        </p:spPr>
        <p:txBody>
          <a:bodyPr>
            <a:normAutofit fontScale="70000" lnSpcReduction="20000"/>
          </a:bodyPr>
          <a:lstStyle/>
          <a:p>
            <a:r>
              <a:rPr lang="en-US" dirty="0"/>
              <a:t>The tools and environment used in the software process generally have a linear effect on the productivity of the process. </a:t>
            </a:r>
          </a:p>
          <a:p>
            <a:endParaRPr lang="en-US" dirty="0"/>
          </a:p>
          <a:p>
            <a:r>
              <a:rPr lang="en-US" dirty="0"/>
              <a:t>Planning tools, requirements management tools, visual modeling tools, compilers, editors, debuggers, quality assurance analysis tools, test tools, and user interfaces provide crucial automation support for evolving the software engineering artifacts. </a:t>
            </a:r>
          </a:p>
          <a:p>
            <a:endParaRPr lang="en-US" dirty="0"/>
          </a:p>
          <a:p>
            <a:r>
              <a:rPr lang="en-US" dirty="0"/>
              <a:t>Above all, configuration management environments provide the</a:t>
            </a:r>
            <a:br>
              <a:rPr lang="en-US" dirty="0"/>
            </a:br>
            <a:r>
              <a:rPr lang="en-US" dirty="0"/>
              <a:t>foundation for executing and instrument the process. </a:t>
            </a:r>
          </a:p>
          <a:p>
            <a:endParaRPr lang="en-US" dirty="0"/>
          </a:p>
          <a:p>
            <a:r>
              <a:rPr lang="en-US" dirty="0"/>
              <a:t>At first order, the isolated impact of tools and automation generally allows improvements of 20% to 40% in effort. However, tools and environments must be viewed as the primary delivery vehicle for process automation and improvement, so their impact can be much higher. </a:t>
            </a:r>
            <a:br>
              <a:rPr lang="en-US" dirty="0"/>
            </a:br>
            <a:endParaRPr lang="en-US"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15962"/>
          </a:xfrm>
        </p:spPr>
        <p:txBody>
          <a:bodyPr>
            <a:normAutofit fontScale="90000"/>
          </a:bodyPr>
          <a:lstStyle/>
          <a:p>
            <a:br>
              <a:rPr lang="en-US" sz="2700" b="1" dirty="0"/>
            </a:br>
            <a:br>
              <a:rPr lang="en-US" sz="2700" b="1" dirty="0"/>
            </a:br>
            <a:r>
              <a:rPr lang="en-US" sz="2700" b="1" dirty="0"/>
              <a:t>IMPROVING AUTOMATION THROUGH SOFTWARE ENVIRONMENTS</a:t>
            </a:r>
            <a:r>
              <a:rPr lang="en-US" sz="2700" dirty="0"/>
              <a:t> </a:t>
            </a:r>
            <a:br>
              <a:rPr lang="en-US" dirty="0"/>
            </a:br>
            <a:endParaRPr lang="en-US" dirty="0"/>
          </a:p>
        </p:txBody>
      </p:sp>
      <p:sp>
        <p:nvSpPr>
          <p:cNvPr id="3" name="Content Placeholder 2"/>
          <p:cNvSpPr>
            <a:spLocks noGrp="1"/>
          </p:cNvSpPr>
          <p:nvPr>
            <p:ph idx="1"/>
          </p:nvPr>
        </p:nvSpPr>
        <p:spPr>
          <a:xfrm>
            <a:off x="457200" y="1219200"/>
            <a:ext cx="8229600" cy="5334000"/>
          </a:xfrm>
        </p:spPr>
        <p:txBody>
          <a:bodyPr>
            <a:normAutofit fontScale="62500" lnSpcReduction="20000"/>
          </a:bodyPr>
          <a:lstStyle/>
          <a:p>
            <a:r>
              <a:rPr lang="en-US" b="1" i="1" dirty="0"/>
              <a:t>Round-trip engineering </a:t>
            </a:r>
            <a:r>
              <a:rPr lang="en-US" dirty="0"/>
              <a:t>describes the key capability of environments that support iterative development. </a:t>
            </a:r>
          </a:p>
          <a:p>
            <a:r>
              <a:rPr lang="en-US" dirty="0"/>
              <a:t>As we have moved into maintaining different information repositories for the engineering artifacts, we need automation support to ensure efficient and error-free transition of data from one artifact to another.</a:t>
            </a:r>
          </a:p>
          <a:p>
            <a:r>
              <a:rPr lang="en-US" dirty="0"/>
              <a:t> </a:t>
            </a:r>
            <a:r>
              <a:rPr lang="en-US" b="1" i="1" dirty="0"/>
              <a:t>Forward engineering </a:t>
            </a:r>
            <a:r>
              <a:rPr lang="en-US" dirty="0"/>
              <a:t>is the automation of one engineering artifact from another, more abstract representation. For example, compilers and linkers have provided automated transition of source code into executable code.</a:t>
            </a:r>
          </a:p>
          <a:p>
            <a:r>
              <a:rPr lang="en-US" b="1" i="1" dirty="0"/>
              <a:t>Reverse engineering </a:t>
            </a:r>
            <a:r>
              <a:rPr lang="en-US" dirty="0"/>
              <a:t>is the generation or modification of a more abstract representation from an existing artifact (for example, creating a visual design model from a source code representation).</a:t>
            </a:r>
          </a:p>
          <a:p>
            <a:r>
              <a:rPr lang="en-US" dirty="0"/>
              <a:t>Economic improvements associated with tools and environments. It is common for tool vendors to make relatively accurate individual assessments of life-cycle activities to support claims about the potential economic impact of their tools.</a:t>
            </a:r>
          </a:p>
          <a:p>
            <a:r>
              <a:rPr lang="en-US" dirty="0"/>
              <a:t> For example, it is easy to find statements such as the following from companies in a particular tool. </a:t>
            </a:r>
            <a:br>
              <a:rPr lang="en-US" dirty="0"/>
            </a:br>
            <a:br>
              <a:rPr lang="en-US" dirty="0"/>
            </a:br>
            <a:endParaRPr lang="en-US"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15962"/>
          </a:xfrm>
        </p:spPr>
        <p:txBody>
          <a:bodyPr>
            <a:normAutofit fontScale="90000"/>
          </a:bodyPr>
          <a:lstStyle/>
          <a:p>
            <a:br>
              <a:rPr lang="en-US" sz="2700" b="1" dirty="0"/>
            </a:br>
            <a:br>
              <a:rPr lang="en-US" sz="2700" b="1" dirty="0"/>
            </a:br>
            <a:r>
              <a:rPr lang="en-US" sz="2700" b="1" dirty="0"/>
              <a:t>IMPROVING AUTOMATION THROUGH SOFTWARE ENVIRONMENTS</a:t>
            </a:r>
            <a:r>
              <a:rPr lang="en-US" sz="2700" dirty="0"/>
              <a:t> </a:t>
            </a:r>
            <a:br>
              <a:rPr lang="en-US" dirty="0"/>
            </a:br>
            <a:endParaRPr lang="en-US" dirty="0"/>
          </a:p>
        </p:txBody>
      </p:sp>
      <p:sp>
        <p:nvSpPr>
          <p:cNvPr id="3" name="Content Placeholder 2"/>
          <p:cNvSpPr>
            <a:spLocks noGrp="1"/>
          </p:cNvSpPr>
          <p:nvPr>
            <p:ph idx="1"/>
          </p:nvPr>
        </p:nvSpPr>
        <p:spPr>
          <a:xfrm>
            <a:off x="457200" y="1219200"/>
            <a:ext cx="8229600" cy="5334000"/>
          </a:xfrm>
        </p:spPr>
        <p:txBody>
          <a:bodyPr>
            <a:normAutofit fontScale="70000" lnSpcReduction="20000"/>
          </a:bodyPr>
          <a:lstStyle/>
          <a:p>
            <a:pPr>
              <a:buFont typeface="Wingdings" pitchFamily="2" charset="2"/>
              <a:buChar char="Ø"/>
            </a:pPr>
            <a:r>
              <a:rPr lang="en-US" dirty="0"/>
              <a:t>Requirements analysis and evolution activities consume 40% of life-cycle costs.</a:t>
            </a:r>
          </a:p>
          <a:p>
            <a:pPr>
              <a:buFont typeface="Wingdings" pitchFamily="2" charset="2"/>
              <a:buChar char="Ø"/>
            </a:pPr>
            <a:r>
              <a:rPr lang="en-US" dirty="0"/>
              <a:t> Software design activities have an impact on more than 50% of the resources.</a:t>
            </a:r>
          </a:p>
          <a:p>
            <a:pPr>
              <a:buFont typeface="Wingdings" pitchFamily="2" charset="2"/>
              <a:buChar char="Ø"/>
            </a:pPr>
            <a:r>
              <a:rPr lang="en-US" dirty="0"/>
              <a:t>Coding and unit testing activities consume about 50% of software development effort and schedule.</a:t>
            </a:r>
          </a:p>
          <a:p>
            <a:pPr>
              <a:buFont typeface="Wingdings" pitchFamily="2" charset="2"/>
              <a:buChar char="Ø"/>
            </a:pPr>
            <a:r>
              <a:rPr lang="en-US" dirty="0"/>
              <a:t>Test activities can consume as much as 50% of a project's resources.</a:t>
            </a:r>
          </a:p>
          <a:p>
            <a:pPr>
              <a:buFont typeface="Wingdings" pitchFamily="2" charset="2"/>
              <a:buChar char="Ø"/>
            </a:pPr>
            <a:r>
              <a:rPr lang="en-US" dirty="0"/>
              <a:t>Configuration control and change management are critical activities that can consume as much as 25% of resources on a large-scale project.</a:t>
            </a:r>
          </a:p>
          <a:p>
            <a:pPr>
              <a:buFont typeface="Wingdings" pitchFamily="2" charset="2"/>
              <a:buChar char="Ø"/>
            </a:pPr>
            <a:r>
              <a:rPr lang="en-US" dirty="0"/>
              <a:t>Documentation activities can consume more than 30% of project engineering resources.</a:t>
            </a:r>
          </a:p>
          <a:p>
            <a:pPr>
              <a:buFont typeface="Wingdings" pitchFamily="2" charset="2"/>
              <a:buChar char="Ø"/>
            </a:pPr>
            <a:r>
              <a:rPr lang="en-US" dirty="0"/>
              <a:t>Project management, business administration, and progress assessment can consume as much as 30% of project budgets. </a:t>
            </a:r>
            <a:br>
              <a:rPr lang="en-US" dirty="0"/>
            </a:br>
            <a:br>
              <a:rPr lang="en-US" dirty="0"/>
            </a:br>
            <a:br>
              <a:rPr lang="en-US" dirty="0"/>
            </a:br>
            <a:endParaRPr lang="en-US"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04800"/>
            <a:ext cx="8229600" cy="639762"/>
          </a:xfrm>
        </p:spPr>
        <p:txBody>
          <a:bodyPr>
            <a:normAutofit fontScale="90000"/>
          </a:bodyPr>
          <a:lstStyle/>
          <a:p>
            <a:br>
              <a:rPr lang="en-US" b="1" dirty="0"/>
            </a:br>
            <a:r>
              <a:rPr lang="en-US" sz="3600" b="1" dirty="0"/>
              <a:t>ACHIEVING REQUIRED QUALITY</a:t>
            </a:r>
            <a:r>
              <a:rPr lang="en-US" sz="3600" dirty="0"/>
              <a:t> </a:t>
            </a:r>
            <a:br>
              <a:rPr lang="en-US" dirty="0"/>
            </a:br>
            <a:endParaRPr lang="en-US" dirty="0"/>
          </a:p>
        </p:txBody>
      </p:sp>
      <p:sp>
        <p:nvSpPr>
          <p:cNvPr id="3" name="Content Placeholder 2"/>
          <p:cNvSpPr>
            <a:spLocks noGrp="1"/>
          </p:cNvSpPr>
          <p:nvPr>
            <p:ph idx="1"/>
          </p:nvPr>
        </p:nvSpPr>
        <p:spPr>
          <a:xfrm>
            <a:off x="457200" y="1066800"/>
            <a:ext cx="8229600" cy="5410200"/>
          </a:xfrm>
        </p:spPr>
        <p:txBody>
          <a:bodyPr>
            <a:normAutofit fontScale="62500" lnSpcReduction="20000"/>
          </a:bodyPr>
          <a:lstStyle/>
          <a:p>
            <a:pPr>
              <a:buNone/>
            </a:pPr>
            <a:r>
              <a:rPr lang="en-US" dirty="0"/>
              <a:t>Key practices that improve overall software quality include the following</a:t>
            </a:r>
          </a:p>
          <a:p>
            <a:pPr>
              <a:buNone/>
            </a:pPr>
            <a:endParaRPr lang="en-US" dirty="0"/>
          </a:p>
          <a:p>
            <a:pPr>
              <a:buFont typeface="Wingdings" pitchFamily="2" charset="2"/>
              <a:buChar char="Ø"/>
            </a:pPr>
            <a:r>
              <a:rPr lang="en-US" dirty="0"/>
              <a:t> Focusing on driving requirements and critical use cases early in the life cycle, focusing on requirements completeness and traceability late in the life cycle, and focusing throughout the life cycle on a balance between requirements evolution, design evolution, and plan evolution </a:t>
            </a:r>
          </a:p>
          <a:p>
            <a:pPr>
              <a:buFont typeface="Wingdings" pitchFamily="2" charset="2"/>
              <a:buChar char="Ø"/>
            </a:pPr>
            <a:r>
              <a:rPr lang="en-US" dirty="0"/>
              <a:t>Using metrics and indicators to measure the progress and quality of an architecture as it evolves from a high-level prototype into a fully compliant product</a:t>
            </a:r>
          </a:p>
          <a:p>
            <a:pPr>
              <a:buFont typeface="Wingdings" pitchFamily="2" charset="2"/>
              <a:buChar char="Ø"/>
            </a:pPr>
            <a:r>
              <a:rPr lang="en-US" dirty="0"/>
              <a:t>Providing integrated life-cycle environments that support early and continuous configuration </a:t>
            </a:r>
            <a:r>
              <a:rPr lang="en-US" dirty="0" err="1"/>
              <a:t>control,change</a:t>
            </a:r>
            <a:r>
              <a:rPr lang="en-US" dirty="0"/>
              <a:t> management, rigorous design methods, document automation, and regression test automation</a:t>
            </a:r>
          </a:p>
          <a:p>
            <a:pPr>
              <a:buFont typeface="Wingdings" pitchFamily="2" charset="2"/>
              <a:buChar char="Ø"/>
            </a:pPr>
            <a:r>
              <a:rPr lang="en-US" dirty="0"/>
              <a:t>Using visual modeling and higher level languages that support architectural control, abstraction, reliable programming, reuse, and self-documentation</a:t>
            </a:r>
          </a:p>
          <a:p>
            <a:pPr>
              <a:buFont typeface="Wingdings" pitchFamily="2" charset="2"/>
              <a:buChar char="Ø"/>
            </a:pPr>
            <a:r>
              <a:rPr lang="en-US" dirty="0"/>
              <a:t> Early and continuous insight into performance issues through demonstration-based evaluations </a:t>
            </a:r>
            <a:br>
              <a:rPr lang="en-US" dirty="0"/>
            </a:br>
            <a:endParaRPr lang="en-US"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04800"/>
            <a:ext cx="8229600" cy="639762"/>
          </a:xfrm>
        </p:spPr>
        <p:txBody>
          <a:bodyPr>
            <a:normAutofit fontScale="90000"/>
          </a:bodyPr>
          <a:lstStyle/>
          <a:p>
            <a:br>
              <a:rPr lang="en-US" b="1" dirty="0"/>
            </a:br>
            <a:r>
              <a:rPr lang="en-US" sz="3600" b="1" dirty="0"/>
              <a:t>ACHIEVING REQUIRED QUALITY</a:t>
            </a:r>
            <a:r>
              <a:rPr lang="en-US" sz="3600" dirty="0"/>
              <a:t> </a:t>
            </a:r>
            <a:br>
              <a:rPr lang="en-US" dirty="0"/>
            </a:br>
            <a:endParaRPr lang="en-US" dirty="0"/>
          </a:p>
        </p:txBody>
      </p:sp>
      <p:pic>
        <p:nvPicPr>
          <p:cNvPr id="2050" name="Picture 2"/>
          <p:cNvPicPr>
            <a:picLocks noGrp="1" noChangeAspect="1" noChangeArrowheads="1"/>
          </p:cNvPicPr>
          <p:nvPr>
            <p:ph idx="1"/>
          </p:nvPr>
        </p:nvPicPr>
        <p:blipFill>
          <a:blip r:embed="rId2"/>
          <a:srcRect/>
          <a:stretch>
            <a:fillRect/>
          </a:stretch>
        </p:blipFill>
        <p:spPr bwMode="auto">
          <a:xfrm>
            <a:off x="1141950" y="1066800"/>
            <a:ext cx="6860100" cy="5410200"/>
          </a:xfrm>
          <a:prstGeom prst="rect">
            <a:avLst/>
          </a:prstGeom>
          <a:noFill/>
          <a:ln w="9525">
            <a:noFill/>
            <a:miter lim="800000"/>
            <a:headEnd/>
            <a:tailEnd/>
          </a:ln>
          <a:effectLst/>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04800"/>
            <a:ext cx="8229600" cy="639762"/>
          </a:xfrm>
        </p:spPr>
        <p:txBody>
          <a:bodyPr>
            <a:normAutofit fontScale="90000"/>
          </a:bodyPr>
          <a:lstStyle/>
          <a:p>
            <a:br>
              <a:rPr lang="en-US" b="1" dirty="0"/>
            </a:br>
            <a:r>
              <a:rPr lang="en-US" sz="3600" b="1" dirty="0"/>
              <a:t>ACHIEVING REQUIRED QUALITY</a:t>
            </a:r>
            <a:r>
              <a:rPr lang="en-US" sz="3600" dirty="0"/>
              <a:t> </a:t>
            </a:r>
            <a:br>
              <a:rPr lang="en-US" dirty="0"/>
            </a:br>
            <a:endParaRPr lang="en-US" dirty="0"/>
          </a:p>
        </p:txBody>
      </p:sp>
      <p:sp>
        <p:nvSpPr>
          <p:cNvPr id="4" name="Content Placeholder 3"/>
          <p:cNvSpPr>
            <a:spLocks noGrp="1"/>
          </p:cNvSpPr>
          <p:nvPr>
            <p:ph idx="1"/>
          </p:nvPr>
        </p:nvSpPr>
        <p:spPr>
          <a:xfrm>
            <a:off x="457200" y="914400"/>
            <a:ext cx="8229600" cy="5715000"/>
          </a:xfrm>
        </p:spPr>
        <p:txBody>
          <a:bodyPr>
            <a:normAutofit fontScale="62500" lnSpcReduction="20000"/>
          </a:bodyPr>
          <a:lstStyle/>
          <a:p>
            <a:pPr>
              <a:buNone/>
            </a:pPr>
            <a:r>
              <a:rPr lang="en-US" dirty="0"/>
              <a:t>	Conventional development processes stressed early sizing and timing estimates of computer program resource utilization. However, the typical chronology of events in performance assessment was as follows,</a:t>
            </a:r>
          </a:p>
          <a:p>
            <a:pPr>
              <a:buNone/>
            </a:pPr>
            <a:endParaRPr lang="en-US" dirty="0"/>
          </a:p>
          <a:p>
            <a:pPr>
              <a:buFont typeface="Wingdings" pitchFamily="2" charset="2"/>
              <a:buChar char="ü"/>
            </a:pPr>
            <a:r>
              <a:rPr lang="en-US" b="1" dirty="0"/>
              <a:t>Project inception</a:t>
            </a:r>
            <a:r>
              <a:rPr lang="en-US" dirty="0"/>
              <a:t>. The proposed design was asserted to be low risk with adequate performance margin.</a:t>
            </a:r>
          </a:p>
          <a:p>
            <a:pPr>
              <a:buFont typeface="Wingdings" pitchFamily="2" charset="2"/>
              <a:buChar char="ü"/>
            </a:pPr>
            <a:r>
              <a:rPr lang="en-US" dirty="0"/>
              <a:t> </a:t>
            </a:r>
            <a:r>
              <a:rPr lang="en-US" b="1" dirty="0"/>
              <a:t>Initial design review. </a:t>
            </a:r>
            <a:r>
              <a:rPr lang="en-US" dirty="0"/>
              <a:t>Optimistic assessments of adequate design margin were based mostly on paper analysis or rough simulation of the critical threads. In most cases, the actual application algorithms and database sizes were fairly well understood.</a:t>
            </a:r>
          </a:p>
          <a:p>
            <a:pPr>
              <a:buFont typeface="Wingdings" pitchFamily="2" charset="2"/>
              <a:buChar char="ü"/>
            </a:pPr>
            <a:r>
              <a:rPr lang="en-US" dirty="0"/>
              <a:t> </a:t>
            </a:r>
            <a:r>
              <a:rPr lang="en-US" b="1" dirty="0"/>
              <a:t>Mid-life-cycle design review. </a:t>
            </a:r>
            <a:r>
              <a:rPr lang="en-US" dirty="0"/>
              <a:t>The assessments started whittling away at the margin, as early benchmarks and initial tests began exposing the optimism inherent in earlier estimates.</a:t>
            </a:r>
          </a:p>
          <a:p>
            <a:pPr>
              <a:buFont typeface="Wingdings" pitchFamily="2" charset="2"/>
              <a:buChar char="ü"/>
            </a:pPr>
            <a:r>
              <a:rPr lang="en-US" b="1" dirty="0"/>
              <a:t>Integration and test</a:t>
            </a:r>
            <a:r>
              <a:rPr lang="en-US" dirty="0"/>
              <a:t>. Serious performance problems were uncovered, necessitating fundamental changes in the architecture. The underlying infrastructure was usually the scapegoat, but the real culprit was immature use of the infrastructure, immature architectural solutions, or poorly understood early design trade-offs. </a:t>
            </a:r>
            <a:br>
              <a:rPr lang="en-US" dirty="0"/>
            </a:br>
            <a:endParaRPr lang="en-US"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39762"/>
          </a:xfrm>
        </p:spPr>
        <p:txBody>
          <a:bodyPr>
            <a:normAutofit fontScale="90000"/>
          </a:bodyPr>
          <a:lstStyle/>
          <a:p>
            <a:br>
              <a:rPr lang="en-US" sz="3200" b="1" dirty="0"/>
            </a:br>
            <a:r>
              <a:rPr lang="en-US" sz="3200" b="1" dirty="0"/>
              <a:t>PEER INSPECTIONS: A PRAGMATIC VIEW</a:t>
            </a:r>
            <a:r>
              <a:rPr lang="en-US" sz="3200" dirty="0"/>
              <a:t> </a:t>
            </a:r>
            <a:br>
              <a:rPr lang="en-US" dirty="0"/>
            </a:br>
            <a:endParaRPr lang="en-US" dirty="0"/>
          </a:p>
        </p:txBody>
      </p:sp>
      <p:sp>
        <p:nvSpPr>
          <p:cNvPr id="3" name="Content Placeholder 2"/>
          <p:cNvSpPr>
            <a:spLocks noGrp="1"/>
          </p:cNvSpPr>
          <p:nvPr>
            <p:ph idx="1"/>
          </p:nvPr>
        </p:nvSpPr>
        <p:spPr>
          <a:xfrm>
            <a:off x="457200" y="990600"/>
            <a:ext cx="8229600" cy="5135563"/>
          </a:xfrm>
        </p:spPr>
        <p:txBody>
          <a:bodyPr>
            <a:noAutofit/>
          </a:bodyPr>
          <a:lstStyle/>
          <a:p>
            <a:pPr>
              <a:buNone/>
            </a:pPr>
            <a:r>
              <a:rPr lang="en-US" sz="1600" dirty="0"/>
              <a:t>	Peer inspections are frequently over hyped as the key aspect of a quality system. In my experience, peer reviews are valuable as secondary mechanisms, but they are rarely significant contributors to quality compared with the following primary quality mechanisms and indicators, which should be emphasized in the management process:</a:t>
            </a:r>
          </a:p>
          <a:p>
            <a:pPr>
              <a:buFont typeface="Wingdings" pitchFamily="2" charset="2"/>
              <a:buChar char="Ø"/>
            </a:pPr>
            <a:endParaRPr lang="en-US" sz="1600" dirty="0"/>
          </a:p>
          <a:p>
            <a:pPr>
              <a:buFont typeface="Wingdings" pitchFamily="2" charset="2"/>
              <a:buChar char="Ø"/>
            </a:pPr>
            <a:r>
              <a:rPr lang="en-US" sz="1600" dirty="0"/>
              <a:t>Transitioning engineering information from one artifact set to another, thereby assessing the consistency, feasibility, understandability, and technology constraints inherent in the engineering artifacts</a:t>
            </a:r>
          </a:p>
          <a:p>
            <a:pPr>
              <a:buFont typeface="Wingdings" pitchFamily="2" charset="2"/>
              <a:buChar char="Ø"/>
            </a:pPr>
            <a:r>
              <a:rPr lang="en-US" sz="1600" dirty="0"/>
              <a:t> Major milestone demonstrations that force the artifacts to be assessed against tangible criteria in the of relevant use cases</a:t>
            </a:r>
          </a:p>
          <a:p>
            <a:pPr>
              <a:buFont typeface="Wingdings" pitchFamily="2" charset="2"/>
              <a:buChar char="Ø"/>
            </a:pPr>
            <a:r>
              <a:rPr lang="en-US" sz="1600" dirty="0"/>
              <a:t> Environment tools (compilers, debuggers, analyzers, automated test suites) that ensure representation rigor, consistency, completeness, and change control</a:t>
            </a:r>
          </a:p>
          <a:p>
            <a:pPr>
              <a:buFont typeface="Wingdings" pitchFamily="2" charset="2"/>
              <a:buChar char="Ø"/>
            </a:pPr>
            <a:r>
              <a:rPr lang="en-US" sz="1600" dirty="0"/>
              <a:t> Life-cycle testing for detailed insight into critical trade-offs, acceptance criteria, and requirements compliance</a:t>
            </a:r>
          </a:p>
          <a:p>
            <a:pPr>
              <a:buFont typeface="Wingdings" pitchFamily="2" charset="2"/>
              <a:buChar char="Ø"/>
            </a:pPr>
            <a:r>
              <a:rPr lang="en-US" sz="1600" dirty="0"/>
              <a:t> Change management metrics for objective insight into multiple-perspective change trends and convergence or divergence from quality and progress goals.</a:t>
            </a:r>
          </a:p>
          <a:p>
            <a:pPr>
              <a:buNone/>
            </a:pPr>
            <a:br>
              <a:rPr lang="en-US" sz="1600" dirty="0"/>
            </a:br>
            <a:r>
              <a:rPr lang="en-US" sz="1600" dirty="0"/>
              <a:t>Inspections are also a good vehicle for holding authors accountable for quality products. All authors of software and documentation should have their products scrutinized as a natural by-product of the process. Therefore, the coverage of inspections should be across all authors rather than across all components. </a:t>
            </a:r>
            <a:br>
              <a:rPr lang="en-US" sz="1600" dirty="0"/>
            </a:br>
            <a:endParaRPr lang="en-US" sz="16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Software Economics</a:t>
            </a:r>
          </a:p>
        </p:txBody>
      </p:sp>
      <p:sp>
        <p:nvSpPr>
          <p:cNvPr id="3" name="Content Placeholder 2"/>
          <p:cNvSpPr>
            <a:spLocks noGrp="1"/>
          </p:cNvSpPr>
          <p:nvPr>
            <p:ph idx="1"/>
          </p:nvPr>
        </p:nvSpPr>
        <p:spPr>
          <a:xfrm>
            <a:off x="457200" y="1371600"/>
            <a:ext cx="8458200" cy="5181600"/>
          </a:xfrm>
        </p:spPr>
        <p:txBody>
          <a:bodyPr>
            <a:normAutofit fontScale="77500" lnSpcReduction="20000"/>
          </a:bodyPr>
          <a:lstStyle/>
          <a:p>
            <a:pPr algn="just">
              <a:buNone/>
            </a:pPr>
            <a:r>
              <a:rPr lang="en-US" dirty="0"/>
              <a:t>	Most software cost models can be abstracted into a function of five basic parameters: </a:t>
            </a:r>
            <a:r>
              <a:rPr lang="en-US" b="1" dirty="0"/>
              <a:t>size, process, personnel,</a:t>
            </a:r>
            <a:br>
              <a:rPr lang="en-US" b="1" dirty="0"/>
            </a:br>
            <a:r>
              <a:rPr lang="en-US" b="1" dirty="0"/>
              <a:t>environment, and required quality.</a:t>
            </a:r>
          </a:p>
          <a:p>
            <a:pPr algn="just"/>
            <a:endParaRPr lang="en-US" b="1" dirty="0"/>
          </a:p>
          <a:p>
            <a:pPr algn="just"/>
            <a:r>
              <a:rPr lang="en-US" dirty="0"/>
              <a:t>The </a:t>
            </a:r>
            <a:r>
              <a:rPr lang="en-US" b="1" i="1" dirty="0"/>
              <a:t>size </a:t>
            </a:r>
            <a:r>
              <a:rPr lang="en-US" dirty="0"/>
              <a:t>of the end product (in human-generated components), which is typically quantified in terms of the number of source instructions or the number of function points required to develop the required functionality</a:t>
            </a:r>
          </a:p>
          <a:p>
            <a:pPr algn="just">
              <a:buNone/>
            </a:pPr>
            <a:endParaRPr lang="en-US" dirty="0"/>
          </a:p>
          <a:p>
            <a:r>
              <a:rPr lang="en-US" dirty="0"/>
              <a:t> The </a:t>
            </a:r>
            <a:r>
              <a:rPr lang="en-US" b="1" i="1" dirty="0"/>
              <a:t>process </a:t>
            </a:r>
            <a:r>
              <a:rPr lang="en-US" dirty="0"/>
              <a:t>used to produce the end product, in particular the ability of the process to avoid non value-adding activities (rework, bureaucratic delays, communications overhead)</a:t>
            </a:r>
            <a:br>
              <a:rPr lang="en-US" dirty="0"/>
            </a:br>
            <a:br>
              <a:rPr lang="en-US" dirty="0"/>
            </a:br>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Software Economics</a:t>
            </a:r>
          </a:p>
        </p:txBody>
      </p:sp>
      <p:sp>
        <p:nvSpPr>
          <p:cNvPr id="3" name="Content Placeholder 2"/>
          <p:cNvSpPr>
            <a:spLocks noGrp="1"/>
          </p:cNvSpPr>
          <p:nvPr>
            <p:ph idx="1"/>
          </p:nvPr>
        </p:nvSpPr>
        <p:spPr>
          <a:xfrm>
            <a:off x="457200" y="1600200"/>
            <a:ext cx="8229600" cy="4876800"/>
          </a:xfrm>
        </p:spPr>
        <p:txBody>
          <a:bodyPr>
            <a:normAutofit fontScale="85000" lnSpcReduction="10000"/>
          </a:bodyPr>
          <a:lstStyle/>
          <a:p>
            <a:pPr algn="just"/>
            <a:r>
              <a:rPr lang="en-US" dirty="0"/>
              <a:t> The capabilities of software engineering </a:t>
            </a:r>
            <a:r>
              <a:rPr lang="en-US" b="1" i="1" dirty="0"/>
              <a:t>personnel</a:t>
            </a:r>
            <a:r>
              <a:rPr lang="en-US" i="1" dirty="0"/>
              <a:t>, </a:t>
            </a:r>
            <a:r>
              <a:rPr lang="en-US" dirty="0"/>
              <a:t>and particularly their experience with the computer science  issues and the applications domain issues of the project </a:t>
            </a:r>
          </a:p>
          <a:p>
            <a:pPr algn="just"/>
            <a:endParaRPr lang="en-US" dirty="0"/>
          </a:p>
          <a:p>
            <a:pPr algn="just"/>
            <a:r>
              <a:rPr lang="en-US" dirty="0"/>
              <a:t>The </a:t>
            </a:r>
            <a:r>
              <a:rPr lang="en-US" b="1" i="1" dirty="0"/>
              <a:t>environment</a:t>
            </a:r>
            <a:r>
              <a:rPr lang="en-US" i="1" dirty="0"/>
              <a:t>, </a:t>
            </a:r>
            <a:r>
              <a:rPr lang="en-US" dirty="0"/>
              <a:t>which is made up of the tools and techniques available to support efficient</a:t>
            </a:r>
            <a:br>
              <a:rPr lang="en-US" dirty="0"/>
            </a:br>
            <a:r>
              <a:rPr lang="en-US" dirty="0"/>
              <a:t>software development and to automate the process</a:t>
            </a:r>
          </a:p>
          <a:p>
            <a:pPr algn="just"/>
            <a:endParaRPr lang="en-US" dirty="0"/>
          </a:p>
          <a:p>
            <a:pPr algn="just"/>
            <a:r>
              <a:rPr lang="en-US" dirty="0"/>
              <a:t>The required </a:t>
            </a:r>
            <a:r>
              <a:rPr lang="en-US" b="1" i="1" dirty="0"/>
              <a:t>quality </a:t>
            </a:r>
            <a:r>
              <a:rPr lang="en-US" dirty="0"/>
              <a:t>of the product, including its features, performance, reliability, and adaptability </a:t>
            </a:r>
            <a:br>
              <a:rPr lang="en-US" dirty="0"/>
            </a:br>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Software Economics</a:t>
            </a:r>
          </a:p>
        </p:txBody>
      </p:sp>
      <p:sp>
        <p:nvSpPr>
          <p:cNvPr id="3" name="Content Placeholder 2"/>
          <p:cNvSpPr>
            <a:spLocks noGrp="1"/>
          </p:cNvSpPr>
          <p:nvPr>
            <p:ph idx="1"/>
          </p:nvPr>
        </p:nvSpPr>
        <p:spPr>
          <a:xfrm>
            <a:off x="457200" y="1600200"/>
            <a:ext cx="8458200" cy="4876800"/>
          </a:xfrm>
        </p:spPr>
        <p:txBody>
          <a:bodyPr>
            <a:normAutofit fontScale="70000" lnSpcReduction="20000"/>
          </a:bodyPr>
          <a:lstStyle/>
          <a:p>
            <a:r>
              <a:rPr lang="en-US" dirty="0"/>
              <a:t>The relationships among these parameters and the estimated cost can be written as follows:</a:t>
            </a:r>
          </a:p>
          <a:p>
            <a:pPr>
              <a:buNone/>
            </a:pPr>
            <a:br>
              <a:rPr lang="en-US" dirty="0"/>
            </a:br>
            <a:r>
              <a:rPr lang="en-US" b="1" dirty="0"/>
              <a:t>Effort = (Personnel) (Environment) (Quality) ( Size process)</a:t>
            </a:r>
            <a:br>
              <a:rPr lang="en-US" b="1" dirty="0"/>
            </a:br>
            <a:endParaRPr lang="en-US" b="1" dirty="0"/>
          </a:p>
          <a:p>
            <a:r>
              <a:rPr lang="en-US" dirty="0"/>
              <a:t>One important aspect of software economics (as represented within today's software cost models) is that the relationship between effort and size exhibits a diseconomy of scale.</a:t>
            </a:r>
          </a:p>
          <a:p>
            <a:pPr>
              <a:buNone/>
            </a:pPr>
            <a:endParaRPr lang="en-US" dirty="0"/>
          </a:p>
          <a:p>
            <a:r>
              <a:rPr lang="en-US" dirty="0"/>
              <a:t> The diseconomy of scale of software development is a result of the process exponent being greater than 1.0. Contrary to most manufacturing processes, the more software you build, the more expensive it is per unit item </a:t>
            </a:r>
            <a:br>
              <a:rPr lang="en-US" dirty="0"/>
            </a:br>
            <a:r>
              <a:rPr lang="en-US" dirty="0"/>
              <a:t> </a:t>
            </a:r>
            <a:br>
              <a:rPr lang="en-US" dirty="0"/>
            </a:br>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Software Economics</a:t>
            </a:r>
          </a:p>
        </p:txBody>
      </p:sp>
      <p:sp>
        <p:nvSpPr>
          <p:cNvPr id="3" name="Content Placeholder 2"/>
          <p:cNvSpPr>
            <a:spLocks noGrp="1"/>
          </p:cNvSpPr>
          <p:nvPr>
            <p:ph idx="1"/>
          </p:nvPr>
        </p:nvSpPr>
        <p:spPr>
          <a:xfrm>
            <a:off x="457200" y="1219200"/>
            <a:ext cx="8458200" cy="5257800"/>
          </a:xfrm>
        </p:spPr>
        <p:txBody>
          <a:bodyPr>
            <a:noAutofit/>
          </a:bodyPr>
          <a:lstStyle/>
          <a:p>
            <a:pPr>
              <a:buNone/>
            </a:pPr>
            <a:r>
              <a:rPr lang="en-US" sz="1800" dirty="0">
                <a:latin typeface="Times New Roman" pitchFamily="18" charset="0"/>
                <a:cs typeface="Times New Roman" pitchFamily="18" charset="0"/>
              </a:rPr>
              <a:t>The three generations of software development are defined as follows:</a:t>
            </a:r>
          </a:p>
          <a:p>
            <a:pPr>
              <a:buNone/>
            </a:pPr>
            <a:br>
              <a:rPr lang="en-US" sz="1800" dirty="0">
                <a:latin typeface="Times New Roman" pitchFamily="18" charset="0"/>
                <a:cs typeface="Times New Roman" pitchFamily="18" charset="0"/>
              </a:rPr>
            </a:br>
            <a:r>
              <a:rPr lang="en-US" sz="1800" dirty="0">
                <a:latin typeface="Times New Roman" pitchFamily="18" charset="0"/>
                <a:cs typeface="Times New Roman" pitchFamily="18" charset="0"/>
              </a:rPr>
              <a:t>1) </a:t>
            </a:r>
            <a:r>
              <a:rPr lang="en-US" sz="1800" b="1" i="1" dirty="0">
                <a:latin typeface="Times New Roman" pitchFamily="18" charset="0"/>
                <a:cs typeface="Times New Roman" pitchFamily="18" charset="0"/>
              </a:rPr>
              <a:t>Conventional: </a:t>
            </a:r>
            <a:r>
              <a:rPr lang="en-US" sz="1800" dirty="0">
                <a:latin typeface="Times New Roman" pitchFamily="18" charset="0"/>
                <a:cs typeface="Times New Roman" pitchFamily="18" charset="0"/>
              </a:rPr>
              <a:t>1960s and 1970s, craftsmanship. Organizations used custom tools, custom processes, and virtually all custom components built in primitive languages. Project performance was highly predictable in that cost, schedule, and quality objectives were almost always underachieved.</a:t>
            </a:r>
          </a:p>
          <a:p>
            <a:pPr>
              <a:buNone/>
            </a:pPr>
            <a:br>
              <a:rPr lang="en-US" sz="1800" dirty="0">
                <a:latin typeface="Times New Roman" pitchFamily="18" charset="0"/>
                <a:cs typeface="Times New Roman" pitchFamily="18" charset="0"/>
              </a:rPr>
            </a:br>
            <a:r>
              <a:rPr lang="en-US" sz="1800" dirty="0">
                <a:latin typeface="Times New Roman" pitchFamily="18" charset="0"/>
                <a:cs typeface="Times New Roman" pitchFamily="18" charset="0"/>
              </a:rPr>
              <a:t>2) </a:t>
            </a:r>
            <a:r>
              <a:rPr lang="en-US" sz="1800" b="1" i="1" dirty="0">
                <a:latin typeface="Times New Roman" pitchFamily="18" charset="0"/>
                <a:cs typeface="Times New Roman" pitchFamily="18" charset="0"/>
              </a:rPr>
              <a:t>Transition</a:t>
            </a:r>
            <a:r>
              <a:rPr lang="en-US" sz="1800" i="1" dirty="0">
                <a:latin typeface="Times New Roman" pitchFamily="18" charset="0"/>
                <a:cs typeface="Times New Roman" pitchFamily="18" charset="0"/>
              </a:rPr>
              <a:t>: </a:t>
            </a:r>
            <a:r>
              <a:rPr lang="en-US" sz="1800" dirty="0">
                <a:latin typeface="Times New Roman" pitchFamily="18" charset="0"/>
                <a:cs typeface="Times New Roman" pitchFamily="18" charset="0"/>
              </a:rPr>
              <a:t>1980s and 1990s, software engineering. </a:t>
            </a:r>
            <a:r>
              <a:rPr lang="en-US" sz="1800" dirty="0" err="1">
                <a:latin typeface="Times New Roman" pitchFamily="18" charset="0"/>
                <a:cs typeface="Times New Roman" pitchFamily="18" charset="0"/>
              </a:rPr>
              <a:t>Organizattions</a:t>
            </a:r>
            <a:r>
              <a:rPr lang="en-US" sz="1800" dirty="0">
                <a:latin typeface="Times New Roman" pitchFamily="18" charset="0"/>
                <a:cs typeface="Times New Roman" pitchFamily="18" charset="0"/>
              </a:rPr>
              <a:t> used more-repeatable processes and off the-shelf tools, and mostly (&gt;70%) custom components built in higher level languages. Some of the components (&lt;30%) were available as commercial products, including the operating system, database management system, networking, and graphical user interface.</a:t>
            </a:r>
          </a:p>
          <a:p>
            <a:pPr>
              <a:buNone/>
            </a:pPr>
            <a:br>
              <a:rPr lang="en-US" sz="1800" dirty="0">
                <a:latin typeface="Times New Roman" pitchFamily="18" charset="0"/>
                <a:cs typeface="Times New Roman" pitchFamily="18" charset="0"/>
              </a:rPr>
            </a:br>
            <a:r>
              <a:rPr lang="en-US" sz="1800" dirty="0">
                <a:latin typeface="Times New Roman" pitchFamily="18" charset="0"/>
                <a:cs typeface="Times New Roman" pitchFamily="18" charset="0"/>
              </a:rPr>
              <a:t>3) </a:t>
            </a:r>
            <a:r>
              <a:rPr lang="en-US" sz="1800" b="1" i="1" dirty="0">
                <a:latin typeface="Times New Roman" pitchFamily="18" charset="0"/>
                <a:cs typeface="Times New Roman" pitchFamily="18" charset="0"/>
              </a:rPr>
              <a:t>Modern practices</a:t>
            </a:r>
            <a:r>
              <a:rPr lang="en-US" sz="1800" i="1" dirty="0">
                <a:latin typeface="Times New Roman" pitchFamily="18" charset="0"/>
                <a:cs typeface="Times New Roman" pitchFamily="18" charset="0"/>
              </a:rPr>
              <a:t>: </a:t>
            </a:r>
            <a:r>
              <a:rPr lang="en-US" sz="1800" dirty="0">
                <a:latin typeface="Times New Roman" pitchFamily="18" charset="0"/>
                <a:cs typeface="Times New Roman" pitchFamily="18" charset="0"/>
              </a:rPr>
              <a:t>2000 and later, software production. This book's philosophy is rooted in the use of managed and measured processes, integrated automation environments, and mostly (70%) off-the-shelf components. Perhaps as few as 30% of the components need to be custom built .</a:t>
            </a:r>
            <a:br>
              <a:rPr lang="en-US" sz="1600" dirty="0">
                <a:latin typeface="Times New Roman" pitchFamily="18" charset="0"/>
                <a:cs typeface="Times New Roman" pitchFamily="18" charset="0"/>
              </a:rPr>
            </a:br>
            <a:r>
              <a:rPr lang="en-US" sz="1600" dirty="0">
                <a:latin typeface="Times New Roman" pitchFamily="18" charset="0"/>
                <a:cs typeface="Times New Roman" pitchFamily="18" charset="0"/>
              </a:rPr>
              <a:t> </a:t>
            </a:r>
            <a:br>
              <a:rPr lang="en-US" sz="1600" dirty="0">
                <a:latin typeface="Times New Roman" pitchFamily="18" charset="0"/>
                <a:cs typeface="Times New Roman" pitchFamily="18" charset="0"/>
              </a:rPr>
            </a:br>
            <a:r>
              <a:rPr lang="en-US" sz="1600" dirty="0">
                <a:latin typeface="Times New Roman" pitchFamily="18" charset="0"/>
                <a:cs typeface="Times New Roman" pitchFamily="18" charset="0"/>
              </a:rPr>
              <a:t> </a:t>
            </a:r>
            <a:br>
              <a:rPr lang="en-US" sz="1600" dirty="0">
                <a:latin typeface="Times New Roman" pitchFamily="18" charset="0"/>
                <a:cs typeface="Times New Roman" pitchFamily="18" charset="0"/>
              </a:rPr>
            </a:br>
            <a:endParaRPr lang="en-US" sz="1600" dirty="0">
              <a:latin typeface="Times New Roman" pitchFamily="18" charset="0"/>
              <a:cs typeface="Times New Roman"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Grp="1" noChangeAspect="1" noChangeArrowheads="1"/>
          </p:cNvPicPr>
          <p:nvPr>
            <p:ph idx="1"/>
          </p:nvPr>
        </p:nvPicPr>
        <p:blipFill>
          <a:blip r:embed="rId2"/>
          <a:srcRect/>
          <a:stretch>
            <a:fillRect/>
          </a:stretch>
        </p:blipFill>
        <p:spPr bwMode="auto">
          <a:xfrm>
            <a:off x="609600" y="457200"/>
            <a:ext cx="8077200" cy="5943600"/>
          </a:xfrm>
          <a:prstGeom prst="rect">
            <a:avLst/>
          </a:prstGeom>
          <a:noFill/>
          <a:ln w="9525">
            <a:noFill/>
            <a:miter lim="800000"/>
            <a:headEnd/>
            <a:tailEnd/>
          </a:ln>
          <a:effec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Grp="1" noChangeAspect="1" noChangeArrowheads="1"/>
          </p:cNvPicPr>
          <p:nvPr>
            <p:ph idx="1"/>
          </p:nvPr>
        </p:nvPicPr>
        <p:blipFill>
          <a:blip r:embed="rId2"/>
          <a:srcRect/>
          <a:stretch>
            <a:fillRect/>
          </a:stretch>
        </p:blipFill>
        <p:spPr bwMode="auto">
          <a:xfrm>
            <a:off x="609600" y="304800"/>
            <a:ext cx="8077200" cy="5821363"/>
          </a:xfrm>
          <a:prstGeom prst="rect">
            <a:avLst/>
          </a:prstGeom>
          <a:noFill/>
          <a:ln w="9525">
            <a:noFill/>
            <a:miter lim="800000"/>
            <a:headEnd/>
            <a:tailEnd/>
          </a:ln>
          <a:effectLst/>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279</TotalTime>
  <Words>3584</Words>
  <Application>Microsoft Office PowerPoint</Application>
  <PresentationFormat>On-screen Show (4:3)</PresentationFormat>
  <Paragraphs>218</Paragraphs>
  <Slides>37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37</vt:i4>
      </vt:variant>
    </vt:vector>
  </HeadingPairs>
  <TitlesOfParts>
    <vt:vector size="42" baseType="lpstr">
      <vt:lpstr>Arial</vt:lpstr>
      <vt:lpstr>Calibri</vt:lpstr>
      <vt:lpstr>Times New Roman</vt:lpstr>
      <vt:lpstr>Wingdings</vt:lpstr>
      <vt:lpstr>Office Theme</vt:lpstr>
      <vt:lpstr>Unit 1(Cont)</vt:lpstr>
      <vt:lpstr>Conventional Software Management Performance  </vt:lpstr>
      <vt:lpstr>  Conventional Software Management Performance   Barry Boehm's "Industrial Software Metrics Top 10 List” is a good, objective characterization of the state of software development.</vt:lpstr>
      <vt:lpstr>Software Economics</vt:lpstr>
      <vt:lpstr>Software Economics</vt:lpstr>
      <vt:lpstr>Software Economics</vt:lpstr>
      <vt:lpstr>Software Economics</vt:lpstr>
      <vt:lpstr>PowerPoint Presentation</vt:lpstr>
      <vt:lpstr>PowerPoint Presentation</vt:lpstr>
      <vt:lpstr>Pragmatic Software Cost Estimation</vt:lpstr>
      <vt:lpstr>Pragmatic Software Cost Estimation</vt:lpstr>
      <vt:lpstr>Pragmatic Software Cost Estimation</vt:lpstr>
      <vt:lpstr>Pragmatic Software Cost Estimation</vt:lpstr>
      <vt:lpstr>Pragmatic Software Cost Estimation  </vt:lpstr>
      <vt:lpstr>Improving Software Economics  </vt:lpstr>
      <vt:lpstr>PowerPoint Presentation</vt:lpstr>
      <vt:lpstr>REDUCING SOFTWARE PRODUCT SIZE  </vt:lpstr>
      <vt:lpstr>REDUCING SOFTWARE PRODUCT SIZE  </vt:lpstr>
      <vt:lpstr>REDUCING SOFTWARE PRODUCT SIZE  </vt:lpstr>
      <vt:lpstr>REDUCING SOFTWARE PRODUCT SIZE  </vt:lpstr>
      <vt:lpstr>REDUCING SOFTWARE PRODUCT SIZE  </vt:lpstr>
      <vt:lpstr>PowerPoint Presentation</vt:lpstr>
      <vt:lpstr>REDUCING SOFTWARE PRODUCT SIZE  </vt:lpstr>
      <vt:lpstr>PowerPoint Presentation</vt:lpstr>
      <vt:lpstr>IMPROVING SOFTWARE PROCESSES  </vt:lpstr>
      <vt:lpstr>IMPROVING SOFTWARE PROCESSES  </vt:lpstr>
      <vt:lpstr>  IMPROVING TEAM EFFECTIVENESS   </vt:lpstr>
      <vt:lpstr>  IMPROVING TEAM EFFECTIVENESS   </vt:lpstr>
      <vt:lpstr>  IMPROVING TEAM EFFECTIVENESS   </vt:lpstr>
      <vt:lpstr>  IMPROVING AUTOMATION THROUGH SOFTWARE ENVIRONMENTS  </vt:lpstr>
      <vt:lpstr>  IMPROVING AUTOMATION THROUGH SOFTWARE ENVIRONMENTS  </vt:lpstr>
      <vt:lpstr>  IMPROVING AUTOMATION THROUGH SOFTWARE ENVIRONMENTS  </vt:lpstr>
      <vt:lpstr>  IMPROVING AUTOMATION THROUGH SOFTWARE ENVIRONMENTS  </vt:lpstr>
      <vt:lpstr> ACHIEVING REQUIRED QUALITY  </vt:lpstr>
      <vt:lpstr> ACHIEVING REQUIRED QUALITY  </vt:lpstr>
      <vt:lpstr> ACHIEVING REQUIRED QUALITY  </vt:lpstr>
      <vt:lpstr> PEER INSPECTIONS: A PRAGMATIC VIEW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Unit 1(Cont)</dc:title>
  <dc:creator>cristin</dc:creator>
  <cp:lastModifiedBy>Jayasri Kotti</cp:lastModifiedBy>
  <cp:revision>38</cp:revision>
  <dcterms:created xsi:type="dcterms:W3CDTF">2020-08-17T14:35:31Z</dcterms:created>
  <dcterms:modified xsi:type="dcterms:W3CDTF">2023-06-14T11:05:00Z</dcterms:modified>
</cp:coreProperties>
</file>

<file path=docProps/thumbnail.jpeg>
</file>